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8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8" r:id="rId16"/>
    <p:sldId id="296" r:id="rId17"/>
    <p:sldId id="297" r:id="rId18"/>
    <p:sldId id="298" r:id="rId19"/>
    <p:sldId id="289" r:id="rId20"/>
    <p:sldId id="290" r:id="rId21"/>
    <p:sldId id="291" r:id="rId22"/>
    <p:sldId id="292" r:id="rId23"/>
    <p:sldId id="294" r:id="rId24"/>
    <p:sldId id="293" r:id="rId25"/>
    <p:sldId id="295" r:id="rId26"/>
    <p:sldId id="269" r:id="rId27"/>
    <p:sldId id="28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陳麥克" initials="陳麥克" lastIdx="4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CC"/>
    <a:srgbClr val="2592C3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23F45E-F376-4300-999B-6A8DE252ED0F}" type="datetimeFigureOut">
              <a:rPr lang="zh-TW" altLang="en-US" smtClean="0"/>
              <a:t>2015/12/16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5C778-9AC8-4C7C-8468-0BA3C0E831B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885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請用投影片放映</a:t>
            </a:r>
            <a:r>
              <a:rPr lang="en-US" altLang="zh-TW" dirty="0" smtClean="0"/>
              <a:t>(</a:t>
            </a:r>
            <a:r>
              <a:rPr lang="zh-TW" altLang="en-US" dirty="0" smtClean="0"/>
              <a:t>第</a:t>
            </a:r>
            <a:r>
              <a:rPr lang="en-US" altLang="zh-TW" dirty="0" smtClean="0"/>
              <a:t>4</a:t>
            </a:r>
            <a:r>
              <a:rPr lang="zh-TW" altLang="en-US" dirty="0" smtClean="0"/>
              <a:t>頁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A7BCB-6A71-47BD-ACE8-DDFC1BD4889B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126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E368D-CD24-4402-AA1E-7BEE069C1876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977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12/16/2015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207568" y="476672"/>
            <a:ext cx="6823495" cy="23083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Programming</a:t>
            </a:r>
            <a:br>
              <a:rPr lang="en-US" altLang="zh-TW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</a:br>
            <a:r>
              <a:rPr lang="en-US" altLang="zh-TW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Language</a:t>
            </a:r>
            <a:endParaRPr lang="zh-TW" altLang="en-US" sz="72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487488" y="3789040"/>
            <a:ext cx="8981422" cy="1872208"/>
          </a:xfrm>
        </p:spPr>
        <p:txBody>
          <a:bodyPr>
            <a:normAutofit/>
          </a:bodyPr>
          <a:lstStyle/>
          <a:p>
            <a:endParaRPr lang="en-US" altLang="zh-TW" sz="3000" dirty="0" smtClean="0"/>
          </a:p>
          <a:p>
            <a:pPr algn="l"/>
            <a:r>
              <a:rPr lang="zh-TW" altLang="en-US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第</a:t>
            </a:r>
            <a:r>
              <a:rPr lang="en-US" altLang="zh-TW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15</a:t>
            </a:r>
            <a:r>
              <a:rPr lang="zh-TW" altLang="en-US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組</a:t>
            </a:r>
            <a:endParaRPr lang="en-US" altLang="zh-TW" sz="3000" dirty="0" smtClean="0">
              <a:latin typeface="Dotum" panose="020B0600000101010101" pitchFamily="34" charset="-127"/>
              <a:ea typeface="Dotum" panose="020B0600000101010101" pitchFamily="34" charset="-127"/>
            </a:endParaRPr>
          </a:p>
          <a:p>
            <a:pPr algn="l"/>
            <a:r>
              <a:rPr lang="zh-TW" altLang="en-US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組員</a:t>
            </a:r>
            <a:r>
              <a:rPr lang="en-US" altLang="zh-TW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:</a:t>
            </a:r>
            <a:r>
              <a:rPr lang="zh-TW" altLang="en-US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陳麥克</a:t>
            </a:r>
            <a:r>
              <a:rPr lang="en-US" altLang="zh-TW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60%</a:t>
            </a:r>
            <a:r>
              <a:rPr lang="zh-TW" altLang="en-US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  林柏安</a:t>
            </a:r>
            <a:r>
              <a:rPr lang="en-US" altLang="zh-TW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4</a:t>
            </a:r>
            <a:r>
              <a:rPr lang="en-US" altLang="zh-TW" sz="3000" dirty="0">
                <a:latin typeface="Dotum" panose="020B0600000101010101" pitchFamily="34" charset="-127"/>
                <a:ea typeface="Dotum" panose="020B0600000101010101" pitchFamily="34" charset="-127"/>
              </a:rPr>
              <a:t>0</a:t>
            </a:r>
            <a:r>
              <a:rPr lang="en-US" altLang="zh-TW" sz="3000" dirty="0" smtClean="0">
                <a:latin typeface="Dotum" panose="020B0600000101010101" pitchFamily="34" charset="-127"/>
                <a:ea typeface="Dotum" panose="020B0600000101010101" pitchFamily="34" charset="-127"/>
              </a:rPr>
              <a:t>%</a:t>
            </a:r>
            <a:endParaRPr lang="zh-TW" altLang="en-US" sz="3000" dirty="0">
              <a:latin typeface="Dotum" panose="020B0600000101010101" pitchFamily="34" charset="-127"/>
              <a:ea typeface="Dot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05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概念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9075" y="1143000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在第一次判定時</a:t>
            </a:r>
            <a:r>
              <a:rPr lang="en-US" altLang="zh-TW" sz="2400" b="1" dirty="0" smtClean="0"/>
              <a:t>,(2^0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=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1)</a:t>
            </a:r>
          </a:p>
          <a:p>
            <a:r>
              <a:rPr lang="zh-TW" altLang="en-US" sz="2400" b="1" dirty="0" smtClean="0"/>
              <a:t>我們將有塗色的數字所代表的圖抓出來</a:t>
            </a:r>
            <a:endParaRPr lang="en-US" altLang="zh-TW" sz="2400" b="1" dirty="0" smtClean="0"/>
          </a:p>
          <a:p>
            <a:r>
              <a:rPr lang="zh-TW" altLang="en-US" sz="2400" b="1" dirty="0"/>
              <a:t>讓玩家</a:t>
            </a:r>
            <a:r>
              <a:rPr lang="zh-TW" altLang="en-US" sz="2400" b="1" dirty="0" smtClean="0"/>
              <a:t>決定選擇的圖是否在其中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9075" y="2524125"/>
            <a:ext cx="59699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有塗色的數字所代表的圖即為</a:t>
            </a:r>
            <a:r>
              <a:rPr lang="en-US" altLang="zh-TW" sz="2400" b="1" dirty="0" smtClean="0"/>
              <a:t>:</a:t>
            </a:r>
          </a:p>
          <a:p>
            <a:r>
              <a:rPr lang="zh-TW" altLang="en-US" sz="2400" b="1" dirty="0" smtClean="0"/>
              <a:t>第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1,3,5,7,9,11,13,15,17,19,21,23,25</a:t>
            </a:r>
            <a:r>
              <a:rPr lang="zh-TW" altLang="en-US" sz="2400" b="1" dirty="0" smtClean="0"/>
              <a:t>張</a:t>
            </a:r>
            <a:endParaRPr lang="zh-TW" altLang="en-US" sz="24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9075" y="3547704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也就是如右圖共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13</a:t>
            </a:r>
            <a:r>
              <a:rPr lang="zh-TW" altLang="en-US" sz="2400" b="1" dirty="0" smtClean="0"/>
              <a:t>張圖</a:t>
            </a:r>
            <a:endParaRPr lang="zh-TW" altLang="en-US" sz="24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19075" y="2266950"/>
            <a:ext cx="3498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當你選擇</a:t>
            </a:r>
            <a:r>
              <a:rPr lang="en-US" altLang="zh-TW" sz="2400" b="1" dirty="0" smtClean="0"/>
              <a:t>”</a:t>
            </a:r>
            <a:r>
              <a:rPr lang="zh-TW" altLang="en-US" sz="2400" b="1" dirty="0" smtClean="0"/>
              <a:t>是</a:t>
            </a:r>
            <a:r>
              <a:rPr lang="en-US" altLang="zh-TW" sz="2400" b="1" dirty="0" smtClean="0"/>
              <a:t>”</a:t>
            </a:r>
            <a:r>
              <a:rPr lang="zh-TW" altLang="en-US" sz="2400" b="1" dirty="0" smtClean="0"/>
              <a:t>的時候</a:t>
            </a:r>
            <a:endParaRPr lang="en-US" altLang="zh-TW" sz="2400" b="1" dirty="0" smtClean="0"/>
          </a:p>
          <a:p>
            <a:r>
              <a:rPr lang="zh-TW" altLang="en-US" sz="2400" b="1" dirty="0"/>
              <a:t>即</a:t>
            </a:r>
            <a:r>
              <a:rPr lang="zh-TW" altLang="en-US" sz="2400" b="1" dirty="0" smtClean="0"/>
              <a:t>代表你選的圖有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2^0</a:t>
            </a:r>
          </a:p>
          <a:p>
            <a:r>
              <a:rPr lang="zh-TW" altLang="en-US" sz="2400" b="1" dirty="0"/>
              <a:t>也就是該圖在</a:t>
            </a:r>
            <a:r>
              <a:rPr lang="en-US" altLang="zh-TW" sz="2400" b="1" dirty="0">
                <a:solidFill>
                  <a:srgbClr val="C00000"/>
                </a:solidFill>
              </a:rPr>
              <a:t>2^0</a:t>
            </a:r>
            <a:r>
              <a:rPr lang="zh-TW" altLang="en-US" sz="2400" b="1" dirty="0"/>
              <a:t>有塗色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811390"/>
              </p:ext>
            </p:extLst>
          </p:nvPr>
        </p:nvGraphicFramePr>
        <p:xfrm>
          <a:off x="6429375" y="705830"/>
          <a:ext cx="5105400" cy="6155920"/>
        </p:xfrm>
        <a:graphic>
          <a:graphicData uri="http://schemas.openxmlformats.org/drawingml/2006/table">
            <a:tbl>
              <a:tblPr/>
              <a:tblGrid>
                <a:gridCol w="850900"/>
                <a:gridCol w="850900"/>
                <a:gridCol w="850900"/>
                <a:gridCol w="850900"/>
                <a:gridCol w="850900"/>
                <a:gridCol w="850900"/>
              </a:tblGrid>
              <a:tr h="225112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10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10601325" y="593320"/>
            <a:ext cx="933450" cy="6324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 descr="C:\Users\Barry\Desktop\matlab\ppt\擷取_2015_12_16_10_16_32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527" y="579231"/>
            <a:ext cx="5305425" cy="627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9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9" grpId="0"/>
      <p:bldP spid="9" grpId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概念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9075" y="1143000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在第二次判定時</a:t>
            </a:r>
            <a:r>
              <a:rPr lang="en-US" altLang="zh-TW" sz="2400" b="1" dirty="0" smtClean="0"/>
              <a:t>,(2^1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=</a:t>
            </a:r>
            <a:r>
              <a:rPr lang="zh-TW" altLang="en-US" sz="2400" b="1" dirty="0" smtClean="0"/>
              <a:t> </a:t>
            </a:r>
            <a:r>
              <a:rPr lang="en-US" altLang="zh-TW" sz="2400" b="1" dirty="0"/>
              <a:t>2</a:t>
            </a:r>
            <a:r>
              <a:rPr lang="en-US" altLang="zh-TW" sz="2400" b="1" dirty="0" smtClean="0"/>
              <a:t>)</a:t>
            </a:r>
          </a:p>
          <a:p>
            <a:r>
              <a:rPr lang="zh-TW" altLang="en-US" sz="2400" b="1" dirty="0" smtClean="0"/>
              <a:t>我們將有塗色的數字所代表的圖抓出來</a:t>
            </a:r>
            <a:endParaRPr lang="en-US" altLang="zh-TW" sz="2400" b="1" dirty="0" smtClean="0"/>
          </a:p>
          <a:p>
            <a:r>
              <a:rPr lang="zh-TW" altLang="en-US" sz="2400" b="1" dirty="0"/>
              <a:t>讓玩家</a:t>
            </a:r>
            <a:r>
              <a:rPr lang="zh-TW" altLang="en-US" sz="2400" b="1" dirty="0" smtClean="0"/>
              <a:t>決定選擇的圖是否在其中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9075" y="2524125"/>
            <a:ext cx="5800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有塗色的數字所代表的圖即為</a:t>
            </a:r>
            <a:r>
              <a:rPr lang="en-US" altLang="zh-TW" sz="2400" b="1" dirty="0" smtClean="0"/>
              <a:t>:</a:t>
            </a:r>
          </a:p>
          <a:p>
            <a:r>
              <a:rPr lang="zh-TW" altLang="en-US" sz="2400" b="1" dirty="0" smtClean="0"/>
              <a:t>第</a:t>
            </a:r>
            <a:r>
              <a:rPr lang="en-US" altLang="zh-TW" sz="2400" dirty="0" smtClean="0">
                <a:solidFill>
                  <a:srgbClr val="C00000"/>
                </a:solidFill>
              </a:rPr>
              <a:t>2,3,6,7,10,11,14,15,18,19,22,23</a:t>
            </a:r>
            <a:r>
              <a:rPr lang="zh-TW" altLang="en-US" sz="2400" b="1" dirty="0" smtClean="0"/>
              <a:t>張</a:t>
            </a:r>
            <a:endParaRPr lang="zh-TW" altLang="en-US" sz="24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9075" y="3547704"/>
            <a:ext cx="3316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也就是如右圖共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12</a:t>
            </a:r>
            <a:r>
              <a:rPr lang="zh-TW" altLang="en-US" sz="2400" b="1" dirty="0" smtClean="0"/>
              <a:t>張圖</a:t>
            </a:r>
            <a:endParaRPr lang="zh-TW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219074" y="4078843"/>
            <a:ext cx="57245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TW" altLang="en-US" sz="2400" b="1" dirty="0">
                <a:solidFill>
                  <a:prstClr val="black"/>
                </a:solidFill>
              </a:rPr>
              <a:t>同樣</a:t>
            </a:r>
            <a:r>
              <a:rPr lang="zh-TW" altLang="en-US" sz="2400" b="1" dirty="0" smtClean="0">
                <a:solidFill>
                  <a:prstClr val="black"/>
                </a:solidFill>
              </a:rPr>
              <a:t>根據</a:t>
            </a:r>
            <a:r>
              <a:rPr lang="zh-TW" altLang="en-US" sz="2400" b="1" dirty="0">
                <a:solidFill>
                  <a:prstClr val="black"/>
                </a:solidFill>
              </a:rPr>
              <a:t>你所選擇</a:t>
            </a:r>
            <a:r>
              <a:rPr lang="zh-TW" altLang="en-US" sz="2400" b="1" dirty="0" smtClean="0">
                <a:solidFill>
                  <a:prstClr val="black"/>
                </a:solidFill>
              </a:rPr>
              <a:t>的</a:t>
            </a:r>
            <a:r>
              <a:rPr lang="en-US" altLang="zh-TW" sz="2400" b="1" dirty="0" smtClean="0">
                <a:solidFill>
                  <a:prstClr val="black"/>
                </a:solidFill>
              </a:rPr>
              <a:t>(</a:t>
            </a:r>
            <a:r>
              <a:rPr lang="zh-TW" altLang="en-US" sz="2400" b="1" dirty="0" smtClean="0">
                <a:solidFill>
                  <a:prstClr val="black"/>
                </a:solidFill>
              </a:rPr>
              <a:t>是否有</a:t>
            </a:r>
            <a:r>
              <a:rPr lang="en-US" altLang="zh-TW" sz="2400" b="1" dirty="0" smtClean="0">
                <a:solidFill>
                  <a:prstClr val="black"/>
                </a:solidFill>
              </a:rPr>
              <a:t>2^1=2),</a:t>
            </a:r>
          </a:p>
          <a:p>
            <a:pPr lvl="0"/>
            <a:r>
              <a:rPr lang="zh-TW" altLang="en-US" sz="2400" b="1" dirty="0" smtClean="0">
                <a:solidFill>
                  <a:prstClr val="black"/>
                </a:solidFill>
              </a:rPr>
              <a:t>使答案可以</a:t>
            </a:r>
            <a:r>
              <a:rPr lang="zh-TW" altLang="en-US" sz="2400" b="1" dirty="0">
                <a:solidFill>
                  <a:prstClr val="black"/>
                </a:solidFill>
              </a:rPr>
              <a:t>更接近你所選擇的圖</a:t>
            </a: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733276"/>
              </p:ext>
            </p:extLst>
          </p:nvPr>
        </p:nvGraphicFramePr>
        <p:xfrm>
          <a:off x="6715121" y="939458"/>
          <a:ext cx="4714878" cy="5839128"/>
        </p:xfrm>
        <a:graphic>
          <a:graphicData uri="http://schemas.openxmlformats.org/drawingml/2006/table">
            <a:tbl>
              <a:tblPr/>
              <a:tblGrid>
                <a:gridCol w="785813"/>
                <a:gridCol w="785813"/>
                <a:gridCol w="785813"/>
                <a:gridCol w="785813"/>
                <a:gridCol w="785813"/>
                <a:gridCol w="785813"/>
              </a:tblGrid>
              <a:tr h="216264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2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9744075" y="712350"/>
            <a:ext cx="933450" cy="615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85364" y="592506"/>
            <a:ext cx="5354185" cy="627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78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概念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219075" y="1143000"/>
            <a:ext cx="3135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以此類推判定總共</a:t>
            </a:r>
            <a:r>
              <a:rPr lang="en-US" altLang="zh-TW" sz="2400" b="1" dirty="0" smtClean="0"/>
              <a:t>5</a:t>
            </a:r>
            <a:r>
              <a:rPr lang="zh-TW" altLang="en-US" sz="2400" b="1" dirty="0" smtClean="0"/>
              <a:t>次</a:t>
            </a:r>
            <a:endParaRPr lang="zh-TW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5857875" y="3023890"/>
            <a:ext cx="5724525" cy="2667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219075" y="1604665"/>
            <a:ext cx="580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即可漸漸刪掉許多選項而得到答案</a:t>
            </a:r>
            <a:endParaRPr lang="zh-TW" altLang="en-US" sz="2400" b="1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1733" y="2258287"/>
            <a:ext cx="3477841" cy="418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211619" y="1189166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透過你所選擇的次方相加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而得到值所對應的圖</a:t>
            </a:r>
            <a:endParaRPr lang="zh-TW" altLang="en-US" sz="24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240258"/>
              </p:ext>
            </p:extLst>
          </p:nvPr>
        </p:nvGraphicFramePr>
        <p:xfrm>
          <a:off x="6019800" y="885824"/>
          <a:ext cx="5353050" cy="5791203"/>
        </p:xfrm>
        <a:graphic>
          <a:graphicData uri="http://schemas.openxmlformats.org/drawingml/2006/table">
            <a:tbl>
              <a:tblPr/>
              <a:tblGrid>
                <a:gridCol w="892175"/>
                <a:gridCol w="892175"/>
                <a:gridCol w="892175"/>
                <a:gridCol w="892175"/>
                <a:gridCol w="892175"/>
                <a:gridCol w="892175"/>
              </a:tblGrid>
              <a:tr h="214489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489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615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6" grpId="0"/>
      <p:bldP spid="6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程式概念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19075" y="1143000"/>
            <a:ext cx="4070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7200" b="1" dirty="0" smtClean="0"/>
              <a:t>但是</a:t>
            </a:r>
            <a:r>
              <a:rPr lang="en-US" altLang="zh-TW" sz="7200" b="1" dirty="0" smtClean="0"/>
              <a:t>!!!!!!</a:t>
            </a:r>
            <a:endParaRPr lang="zh-TW" altLang="en-US" sz="72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9073" y="2804785"/>
            <a:ext cx="5800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判斷</a:t>
            </a:r>
            <a:r>
              <a:rPr lang="en-US" altLang="zh-TW" sz="2800" b="1" dirty="0" smtClean="0"/>
              <a:t>5</a:t>
            </a:r>
            <a:r>
              <a:rPr lang="zh-TW" altLang="en-US" sz="2800" b="1" dirty="0" smtClean="0"/>
              <a:t>次照理說可以判斷</a:t>
            </a:r>
            <a:r>
              <a:rPr lang="en-US" altLang="zh-TW" sz="2800" b="1" dirty="0" smtClean="0"/>
              <a:t>32</a:t>
            </a:r>
            <a:r>
              <a:rPr lang="zh-TW" altLang="en-US" sz="2800" b="1" dirty="0" smtClean="0"/>
              <a:t>張圖啊</a:t>
            </a:r>
            <a:r>
              <a:rPr lang="en-US" altLang="zh-TW" sz="2800" b="1" dirty="0" smtClean="0"/>
              <a:t>!!!</a:t>
            </a:r>
            <a:endParaRPr lang="zh-TW" altLang="en-US" sz="2800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9073" y="3900129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b="1" dirty="0" smtClean="0"/>
              <a:t>那麼剩下的</a:t>
            </a:r>
            <a:r>
              <a:rPr lang="en-US" altLang="zh-TW" sz="3600" b="1" dirty="0" smtClean="0"/>
              <a:t>0,26~31</a:t>
            </a:r>
            <a:r>
              <a:rPr lang="zh-TW" altLang="en-US" sz="3600" b="1" dirty="0" smtClean="0"/>
              <a:t>呢</a:t>
            </a:r>
            <a:r>
              <a:rPr lang="en-US" altLang="zh-TW" sz="3600" b="1" dirty="0" smtClean="0"/>
              <a:t>???</a:t>
            </a:r>
            <a:endParaRPr lang="zh-TW" altLang="en-US" sz="36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1456420"/>
              </p:ext>
            </p:extLst>
          </p:nvPr>
        </p:nvGraphicFramePr>
        <p:xfrm>
          <a:off x="6153146" y="847733"/>
          <a:ext cx="5514978" cy="5810238"/>
        </p:xfrm>
        <a:graphic>
          <a:graphicData uri="http://schemas.openxmlformats.org/drawingml/2006/table">
            <a:tbl>
              <a:tblPr/>
              <a:tblGrid>
                <a:gridCol w="919163"/>
                <a:gridCol w="919163"/>
                <a:gridCol w="919163"/>
                <a:gridCol w="919163"/>
                <a:gridCol w="919163"/>
                <a:gridCol w="919163"/>
              </a:tblGrid>
              <a:tr h="215194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19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147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概念</a:t>
            </a: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168313"/>
              </p:ext>
            </p:extLst>
          </p:nvPr>
        </p:nvGraphicFramePr>
        <p:xfrm>
          <a:off x="6332794" y="788988"/>
          <a:ext cx="5154354" cy="5859464"/>
        </p:xfrm>
        <a:graphic>
          <a:graphicData uri="http://schemas.openxmlformats.org/drawingml/2006/table">
            <a:tbl>
              <a:tblPr/>
              <a:tblGrid>
                <a:gridCol w="859059"/>
                <a:gridCol w="859059"/>
                <a:gridCol w="859059"/>
                <a:gridCol w="859059"/>
                <a:gridCol w="859059"/>
                <a:gridCol w="859059"/>
              </a:tblGrid>
              <a:tr h="225364"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25364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19075" y="1143000"/>
            <a:ext cx="4299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所以我們讓程式在最終判斷時</a:t>
            </a:r>
            <a:r>
              <a:rPr lang="en-US" altLang="zh-TW" sz="2400" b="1" dirty="0" smtClean="0"/>
              <a:t>,</a:t>
            </a:r>
          </a:p>
          <a:p>
            <a:r>
              <a:rPr lang="zh-TW" altLang="en-US" sz="2400" b="1" dirty="0"/>
              <a:t>如果值</a:t>
            </a:r>
            <a:r>
              <a:rPr lang="zh-TW" altLang="en-US" sz="2400" b="1" dirty="0" smtClean="0"/>
              <a:t>為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0 or &gt;25 </a:t>
            </a:r>
            <a:r>
              <a:rPr lang="zh-TW" altLang="en-US" sz="2400" b="1" dirty="0" smtClean="0"/>
              <a:t>時</a:t>
            </a:r>
            <a:r>
              <a:rPr lang="en-US" altLang="zh-TW" sz="2400" b="1" dirty="0" smtClean="0"/>
              <a:t>,</a:t>
            </a:r>
          </a:p>
          <a:p>
            <a:r>
              <a:rPr lang="zh-TW" altLang="en-US" sz="2400" b="1" dirty="0"/>
              <a:t>會</a:t>
            </a:r>
            <a:r>
              <a:rPr lang="zh-TW" altLang="en-US" sz="2400" b="1" dirty="0" smtClean="0"/>
              <a:t>顯示</a:t>
            </a:r>
            <a:r>
              <a:rPr lang="en-US" altLang="zh-TW" sz="2400" b="1" dirty="0" smtClean="0"/>
              <a:t>”</a:t>
            </a:r>
            <a:r>
              <a:rPr lang="zh-TW" altLang="en-US" sz="2400" b="1" dirty="0" smtClean="0"/>
              <a:t>你被抓包了</a:t>
            </a:r>
            <a:r>
              <a:rPr lang="en-US" altLang="zh-TW" sz="2400" b="1" dirty="0" smtClean="0"/>
              <a:t>”</a:t>
            </a:r>
            <a:endParaRPr lang="zh-TW" altLang="en-US" sz="24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9075" y="2524125"/>
            <a:ext cx="58007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我們就用</a:t>
            </a:r>
            <a:r>
              <a:rPr lang="en-US" altLang="zh-TW" sz="2400" b="1" dirty="0" smtClean="0">
                <a:solidFill>
                  <a:srgbClr val="C00000"/>
                </a:solidFill>
              </a:rPr>
              <a:t>if</a:t>
            </a:r>
            <a:r>
              <a:rPr lang="zh-TW" altLang="en-US" sz="2400" b="1" dirty="0" smtClean="0"/>
              <a:t>判別是否有以上結果</a:t>
            </a:r>
            <a:endParaRPr lang="en-US" altLang="zh-TW" sz="2400" b="1" dirty="0" smtClean="0"/>
          </a:p>
          <a:p>
            <a:r>
              <a:rPr lang="zh-TW" altLang="en-US" sz="2400" b="1" dirty="0"/>
              <a:t>如果有</a:t>
            </a:r>
            <a:r>
              <a:rPr lang="en-US" altLang="zh-TW" sz="2400" b="1" dirty="0"/>
              <a:t>,</a:t>
            </a:r>
            <a:r>
              <a:rPr lang="zh-TW" altLang="en-US" sz="2400" b="1" dirty="0"/>
              <a:t>就會</a:t>
            </a:r>
            <a:r>
              <a:rPr lang="zh-TW" altLang="en-US" sz="2400" b="1" dirty="0" smtClean="0"/>
              <a:t>顯示右方的圖</a:t>
            </a:r>
            <a:r>
              <a:rPr lang="en-US" altLang="zh-TW" sz="2400" b="1" dirty="0" smtClean="0"/>
              <a:t>……</a:t>
            </a:r>
          </a:p>
          <a:p>
            <a:r>
              <a:rPr lang="en-US" altLang="zh-TW" sz="2400" b="1" dirty="0" smtClean="0"/>
              <a:t>(</a:t>
            </a:r>
            <a:r>
              <a:rPr lang="zh-TW" altLang="en-US" sz="2400" b="1" dirty="0" smtClean="0"/>
              <a:t>小心別被嚇到</a:t>
            </a:r>
            <a:r>
              <a:rPr lang="en-US" altLang="zh-TW" sz="2400" b="1" dirty="0" smtClean="0"/>
              <a:t>XD)</a:t>
            </a:r>
            <a:endParaRPr lang="zh-TW" altLang="en-US" sz="2400" b="1" dirty="0"/>
          </a:p>
        </p:txBody>
      </p:sp>
      <p:pic>
        <p:nvPicPr>
          <p:cNvPr id="10242" name="Picture 2" descr="C:\Users\Barry\Desktop\matlab\ppt\擷取_2015_12_16_10_17_06_4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37" y="-239989"/>
            <a:ext cx="5900738" cy="709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Barry\Desktop\matlab\cree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75" y="3800475"/>
            <a:ext cx="2431528" cy="285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38250" y="4304595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原圖是這樣</a:t>
            </a:r>
            <a:r>
              <a:rPr lang="en-US" altLang="zh-TW" dirty="0" smtClean="0"/>
              <a:t>,</a:t>
            </a:r>
          </a:p>
          <a:p>
            <a:r>
              <a:rPr lang="zh-TW" altLang="en-US" dirty="0" smtClean="0"/>
              <a:t>但是裁切不好控制</a:t>
            </a:r>
            <a:endParaRPr lang="en-US" altLang="zh-TW" dirty="0" smtClean="0"/>
          </a:p>
          <a:p>
            <a:r>
              <a:rPr lang="zh-TW" altLang="en-US" dirty="0"/>
              <a:t>就算了</a:t>
            </a:r>
            <a:r>
              <a:rPr lang="en-US" altLang="zh-TW" dirty="0"/>
              <a:t>=w=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1482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1000" y="150536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guidata</a:t>
            </a:r>
            <a:r>
              <a:rPr lang="en-US" altLang="zh-TW" dirty="0"/>
              <a:t>(</a:t>
            </a:r>
            <a:r>
              <a:rPr lang="en-US" altLang="zh-TW" dirty="0" err="1"/>
              <a:t>hObject</a:t>
            </a:r>
            <a:r>
              <a:rPr lang="en-US" altLang="zh-TW" dirty="0"/>
              <a:t>, handles);</a:t>
            </a:r>
          </a:p>
          <a:p>
            <a:r>
              <a:rPr lang="en-US" altLang="zh-TW" dirty="0"/>
              <a:t>for k = 1:25</a:t>
            </a:r>
          </a:p>
          <a:p>
            <a:r>
              <a:rPr lang="en-US" altLang="zh-TW" dirty="0"/>
              <a:t>    Ba=</a:t>
            </a:r>
            <a:r>
              <a:rPr lang="en-US" altLang="zh-TW" dirty="0" err="1"/>
              <a:t>imread</a:t>
            </a:r>
            <a:r>
              <a:rPr lang="en-US" altLang="zh-TW" dirty="0"/>
              <a:t>(</a:t>
            </a:r>
            <a:r>
              <a:rPr lang="en-US" altLang="zh-TW" dirty="0" err="1"/>
              <a:t>sprintf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'A-%</a:t>
            </a:r>
            <a:r>
              <a:rPr lang="en-US" altLang="zh-TW" dirty="0" err="1">
                <a:solidFill>
                  <a:srgbClr val="CC00CC"/>
                </a:solidFill>
              </a:rPr>
              <a:t>d.jpg'</a:t>
            </a:r>
            <a:r>
              <a:rPr lang="en-US" altLang="zh-TW" dirty="0" err="1"/>
              <a:t>,k</a:t>
            </a:r>
            <a:r>
              <a:rPr lang="en-US" altLang="zh-TW" dirty="0"/>
              <a:t>));</a:t>
            </a:r>
          </a:p>
          <a:p>
            <a:r>
              <a:rPr lang="da-DK" altLang="zh-TW" dirty="0"/>
              <a:t>    set(handles.(sprintf(</a:t>
            </a:r>
            <a:r>
              <a:rPr lang="da-DK" altLang="zh-TW" dirty="0">
                <a:solidFill>
                  <a:srgbClr val="CC00CC"/>
                </a:solidFill>
              </a:rPr>
              <a:t>'B%d'</a:t>
            </a:r>
            <a:r>
              <a:rPr lang="da-DK" altLang="zh-TW" dirty="0"/>
              <a:t>,k)),</a:t>
            </a:r>
            <a:r>
              <a:rPr lang="da-DK" altLang="zh-TW" dirty="0">
                <a:solidFill>
                  <a:srgbClr val="CC00CC"/>
                </a:solidFill>
              </a:rPr>
              <a:t>'cdata'</a:t>
            </a:r>
            <a:r>
              <a:rPr lang="da-DK" altLang="zh-TW" dirty="0"/>
              <a:t>,Ba);</a:t>
            </a:r>
          </a:p>
          <a:p>
            <a:r>
              <a:rPr lang="en-US" altLang="zh-TW" dirty="0"/>
              <a:t>end</a:t>
            </a:r>
          </a:p>
          <a:p>
            <a:r>
              <a:rPr lang="en-US" altLang="zh-TW" dirty="0"/>
              <a:t>creep=</a:t>
            </a:r>
            <a:r>
              <a:rPr lang="en-US" altLang="zh-TW" dirty="0" err="1"/>
              <a:t>imread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'creep.jpg'</a:t>
            </a:r>
            <a:r>
              <a:rPr lang="en-US" altLang="zh-TW" dirty="0"/>
              <a:t>);</a:t>
            </a:r>
          </a:p>
          <a:p>
            <a:r>
              <a:rPr lang="en-US" altLang="zh-TW" dirty="0"/>
              <a:t>set(handles.</a:t>
            </a:r>
            <a:r>
              <a:rPr lang="en-US" altLang="zh-TW" dirty="0">
                <a:solidFill>
                  <a:srgbClr val="CC00CC"/>
                </a:solidFill>
              </a:rPr>
              <a:t>creep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 err="1">
                <a:solidFill>
                  <a:srgbClr val="CC00CC"/>
                </a:solidFill>
              </a:rPr>
              <a:t>cdata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C00CC"/>
                </a:solidFill>
              </a:rPr>
              <a:t>creep</a:t>
            </a:r>
            <a:r>
              <a:rPr lang="en-US" altLang="zh-TW" dirty="0"/>
              <a:t>);</a:t>
            </a:r>
          </a:p>
          <a:p>
            <a:r>
              <a:rPr lang="zh-TW" altLang="en-US" dirty="0"/>
              <a:t> </a:t>
            </a:r>
          </a:p>
          <a:p>
            <a:r>
              <a:rPr lang="en-US" altLang="zh-TW" dirty="0"/>
              <a:t>pic = axes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C00CC"/>
                </a:solidFill>
              </a:rPr>
              <a:t>'position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, [0 0 1 1]); </a:t>
            </a:r>
            <a:r>
              <a:rPr lang="en-US" altLang="zh-TW" dirty="0" smtClean="0"/>
              <a:t>image(</a:t>
            </a:r>
            <a:r>
              <a:rPr lang="en-US" altLang="zh-TW" dirty="0" err="1" smtClean="0"/>
              <a:t>imread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'th.jpg'</a:t>
            </a:r>
            <a:r>
              <a:rPr lang="en-US" altLang="zh-TW" dirty="0"/>
              <a:t>)); % import the background image and show it on the axes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pic,</a:t>
            </a:r>
            <a:r>
              <a:rPr lang="en-US" altLang="zh-TW" dirty="0" err="1">
                <a:solidFill>
                  <a:srgbClr val="CC00CC"/>
                </a:solidFill>
              </a:rPr>
              <a:t>'visible'</a:t>
            </a:r>
            <a:r>
              <a:rPr lang="en-US" altLang="zh-TW" dirty="0" err="1"/>
              <a:t>,</a:t>
            </a:r>
            <a:r>
              <a:rPr lang="en-US" altLang="zh-TW" dirty="0" err="1">
                <a:solidFill>
                  <a:srgbClr val="CC00CC"/>
                </a:solidFill>
              </a:rPr>
              <a:t>'off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) </a:t>
            </a:r>
            <a:r>
              <a:rPr lang="en-US" altLang="zh-TW" dirty="0" err="1" smtClean="0"/>
              <a:t>uistack</a:t>
            </a:r>
            <a:r>
              <a:rPr lang="en-US" altLang="zh-TW" dirty="0" smtClean="0"/>
              <a:t>(pic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C00CC"/>
                </a:solidFill>
              </a:rPr>
              <a:t>'bottom'</a:t>
            </a:r>
            <a:r>
              <a:rPr lang="en-US" altLang="zh-TW" dirty="0" smtClean="0"/>
              <a:t>);</a:t>
            </a:r>
            <a:endParaRPr lang="zh-TW" altLang="en-US" dirty="0"/>
          </a:p>
        </p:txBody>
      </p:sp>
      <p:pic>
        <p:nvPicPr>
          <p:cNvPr id="12290" name="Picture 2" descr="C:\Users\Barry\Desktop\matlab\ppt\擷取_2015_12_16_10_19_15_8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2350655"/>
            <a:ext cx="5810250" cy="450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81000" y="952083"/>
            <a:ext cx="4607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C00CC"/>
                </a:solidFill>
              </a:rPr>
              <a:t>首先</a:t>
            </a:r>
            <a:r>
              <a:rPr lang="en-US" altLang="zh-TW" sz="2400" b="1" dirty="0" smtClean="0">
                <a:solidFill>
                  <a:srgbClr val="CC00CC"/>
                </a:solidFill>
              </a:rPr>
              <a:t>,</a:t>
            </a:r>
            <a:r>
              <a:rPr lang="zh-TW" altLang="en-US" sz="2400" b="1" dirty="0" smtClean="0">
                <a:solidFill>
                  <a:srgbClr val="CC00CC"/>
                </a:solidFill>
              </a:rPr>
              <a:t>我們先在每個按鈕代入圖片</a:t>
            </a:r>
            <a:endParaRPr lang="zh-TW" altLang="en-US" sz="2400" b="1" dirty="0">
              <a:solidFill>
                <a:srgbClr val="CC00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1000" y="1876425"/>
            <a:ext cx="4607352" cy="8096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4988352" y="785098"/>
            <a:ext cx="6181725" cy="1257300"/>
          </a:xfrm>
          <a:prstGeom prst="wedgeRectCallout">
            <a:avLst>
              <a:gd name="adj1" fmla="val -61203"/>
              <a:gd name="adj2" fmla="val 518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圖片</a:t>
            </a:r>
            <a:r>
              <a:rPr lang="zh-TW" altLang="en-US" dirty="0" smtClean="0">
                <a:solidFill>
                  <a:schemeClr val="tx1"/>
                </a:solidFill>
              </a:rPr>
              <a:t>名稱為</a:t>
            </a:r>
            <a:r>
              <a:rPr lang="en-US" altLang="zh-TW" dirty="0" smtClean="0">
                <a:solidFill>
                  <a:schemeClr val="tx1"/>
                </a:solidFill>
              </a:rPr>
              <a:t>”A-</a:t>
            </a:r>
            <a:r>
              <a:rPr lang="zh-TW" altLang="en-US" dirty="0" smtClean="0">
                <a:solidFill>
                  <a:schemeClr val="tx1"/>
                </a:solidFill>
              </a:rPr>
              <a:t>數字</a:t>
            </a:r>
            <a:r>
              <a:rPr lang="en-US" altLang="zh-TW" dirty="0" smtClean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數字即</a:t>
            </a:r>
            <a:r>
              <a:rPr lang="zh-TW" altLang="en-US" dirty="0" smtClean="0">
                <a:solidFill>
                  <a:schemeClr val="tx1"/>
                </a:solidFill>
              </a:rPr>
              <a:t>為我們所命名的該</a:t>
            </a:r>
            <a:r>
              <a:rPr lang="zh-TW" altLang="en-US" dirty="0">
                <a:solidFill>
                  <a:schemeClr val="tx1"/>
                </a:solidFill>
              </a:rPr>
              <a:t>張</a:t>
            </a:r>
            <a:r>
              <a:rPr lang="zh-TW" altLang="en-US" dirty="0" smtClean="0">
                <a:solidFill>
                  <a:schemeClr val="tx1"/>
                </a:solidFill>
              </a:rPr>
              <a:t>圖片 故用</a:t>
            </a:r>
            <a:r>
              <a:rPr lang="en-US" altLang="zh-TW" dirty="0" smtClean="0">
                <a:solidFill>
                  <a:schemeClr val="tx1"/>
                </a:solidFill>
              </a:rPr>
              <a:t>%d</a:t>
            </a:r>
            <a:r>
              <a:rPr lang="zh-TW" altLang="en-US" dirty="0" smtClean="0">
                <a:solidFill>
                  <a:schemeClr val="tx1"/>
                </a:solidFill>
              </a:rPr>
              <a:t>代入</a:t>
            </a:r>
            <a:r>
              <a:rPr lang="en-US" altLang="zh-TW" dirty="0" smtClean="0">
                <a:solidFill>
                  <a:schemeClr val="tx1"/>
                </a:solidFill>
              </a:rPr>
              <a:t>k</a:t>
            </a:r>
            <a:r>
              <a:rPr lang="zh-TW" altLang="en-US" dirty="0" smtClean="0">
                <a:solidFill>
                  <a:schemeClr val="tx1"/>
                </a:solidFill>
              </a:rPr>
              <a:t>值</a:t>
            </a:r>
            <a:r>
              <a:rPr lang="en-US" altLang="zh-TW" dirty="0" smtClean="0">
                <a:solidFill>
                  <a:schemeClr val="tx1"/>
                </a:solidFill>
              </a:rPr>
              <a:t>(1-25)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圖說文字 7"/>
          <p:cNvSpPr/>
          <p:nvPr/>
        </p:nvSpPr>
        <p:spPr>
          <a:xfrm>
            <a:off x="5599369" y="1093355"/>
            <a:ext cx="6181725" cy="1257300"/>
          </a:xfrm>
          <a:prstGeom prst="wedgeRectCallout">
            <a:avLst>
              <a:gd name="adj1" fmla="val -61203"/>
              <a:gd name="adj2" fmla="val 518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而程式設置</a:t>
            </a:r>
            <a:r>
              <a:rPr lang="en-US" altLang="zh-TW" dirty="0">
                <a:solidFill>
                  <a:schemeClr val="tx1"/>
                </a:solidFill>
              </a:rPr>
              <a:t>(set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</a:rPr>
              <a:t>按鈕時則是用該按鈕的</a:t>
            </a:r>
            <a:r>
              <a:rPr lang="en-US" altLang="zh-TW" dirty="0" smtClean="0">
                <a:solidFill>
                  <a:schemeClr val="tx1"/>
                </a:solidFill>
              </a:rPr>
              <a:t>tag</a:t>
            </a:r>
            <a:r>
              <a:rPr lang="zh-TW" altLang="en-US" dirty="0" smtClean="0">
                <a:solidFill>
                  <a:schemeClr val="tx1"/>
                </a:solidFill>
              </a:rPr>
              <a:t>名稱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Tag</a:t>
            </a:r>
            <a:r>
              <a:rPr lang="zh-TW" altLang="en-US" dirty="0" smtClean="0">
                <a:solidFill>
                  <a:schemeClr val="tx1"/>
                </a:solidFill>
              </a:rPr>
              <a:t>名稱即為我們所命名的</a:t>
            </a:r>
            <a:r>
              <a:rPr lang="en-US" altLang="zh-TW" dirty="0" smtClean="0">
                <a:solidFill>
                  <a:schemeClr val="tx1"/>
                </a:solidFill>
              </a:rPr>
              <a:t>”B</a:t>
            </a:r>
            <a:r>
              <a:rPr lang="zh-TW" altLang="en-US" dirty="0" smtClean="0">
                <a:solidFill>
                  <a:schemeClr val="tx1"/>
                </a:solidFill>
              </a:rPr>
              <a:t>數字</a:t>
            </a:r>
            <a:r>
              <a:rPr lang="en-US" altLang="zh-TW" dirty="0" smtClean="0">
                <a:solidFill>
                  <a:schemeClr val="tx1"/>
                </a:solidFill>
              </a:rPr>
              <a:t>”</a:t>
            </a:r>
            <a:r>
              <a:rPr lang="zh-TW" altLang="en-US" dirty="0" smtClean="0">
                <a:solidFill>
                  <a:schemeClr val="tx1"/>
                </a:solidFill>
              </a:rPr>
              <a:t> 故用</a:t>
            </a:r>
            <a:r>
              <a:rPr lang="en-US" altLang="zh-TW" dirty="0" smtClean="0">
                <a:solidFill>
                  <a:schemeClr val="tx1"/>
                </a:solidFill>
              </a:rPr>
              <a:t>%d</a:t>
            </a:r>
            <a:r>
              <a:rPr lang="zh-TW" altLang="en-US" dirty="0" smtClean="0">
                <a:solidFill>
                  <a:schemeClr val="tx1"/>
                </a:solidFill>
              </a:rPr>
              <a:t>代入</a:t>
            </a:r>
            <a:r>
              <a:rPr lang="en-US" altLang="zh-TW" dirty="0" smtClean="0">
                <a:solidFill>
                  <a:schemeClr val="tx1"/>
                </a:solidFill>
              </a:rPr>
              <a:t>k</a:t>
            </a:r>
            <a:r>
              <a:rPr lang="zh-TW" altLang="en-US" dirty="0" smtClean="0">
                <a:solidFill>
                  <a:schemeClr val="tx1"/>
                </a:solidFill>
              </a:rPr>
              <a:t>值</a:t>
            </a:r>
            <a:r>
              <a:rPr lang="en-US" altLang="zh-TW" dirty="0" smtClean="0">
                <a:solidFill>
                  <a:schemeClr val="tx1"/>
                </a:solidFill>
              </a:rPr>
              <a:t>(1-25)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7675" y="2962275"/>
            <a:ext cx="3543300" cy="542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圖說文字 10"/>
          <p:cNvSpPr/>
          <p:nvPr/>
        </p:nvSpPr>
        <p:spPr>
          <a:xfrm>
            <a:off x="5094545" y="2247900"/>
            <a:ext cx="3090862" cy="1257300"/>
          </a:xfrm>
          <a:prstGeom prst="wedgeRectCallout">
            <a:avLst>
              <a:gd name="adj1" fmla="val -84007"/>
              <a:gd name="adj2" fmla="val 4280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讀</a:t>
            </a:r>
            <a:r>
              <a:rPr lang="zh-TW" altLang="en-US" dirty="0" smtClean="0">
                <a:solidFill>
                  <a:schemeClr val="tx1"/>
                </a:solidFill>
              </a:rPr>
              <a:t>入胡迪</a:t>
            </a:r>
            <a:r>
              <a:rPr lang="en-US" altLang="zh-TW" dirty="0" smtClean="0">
                <a:solidFill>
                  <a:schemeClr val="tx1"/>
                </a:solidFill>
              </a:rPr>
              <a:t>(</a:t>
            </a:r>
            <a:r>
              <a:rPr lang="zh-TW" altLang="en-US" dirty="0" smtClean="0">
                <a:solidFill>
                  <a:schemeClr val="tx1"/>
                </a:solidFill>
              </a:rPr>
              <a:t>笑</a:t>
            </a:r>
            <a:r>
              <a:rPr lang="en-US" altLang="zh-TW" dirty="0" smtClean="0">
                <a:solidFill>
                  <a:schemeClr val="tx1"/>
                </a:solidFill>
              </a:rPr>
              <a:t>)</a:t>
            </a:r>
            <a:r>
              <a:rPr lang="zh-TW" altLang="en-US" dirty="0" smtClean="0">
                <a:solidFill>
                  <a:schemeClr val="tx1"/>
                </a:solidFill>
              </a:rPr>
              <a:t>的圖片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胡</a:t>
            </a:r>
            <a:r>
              <a:rPr lang="zh-TW" altLang="en-US" dirty="0" smtClean="0">
                <a:solidFill>
                  <a:schemeClr val="tx1"/>
                </a:solidFill>
              </a:rPr>
              <a:t>迪的檔案名稱</a:t>
            </a:r>
            <a:r>
              <a:rPr lang="en-US" altLang="zh-TW" dirty="0" smtClean="0">
                <a:solidFill>
                  <a:schemeClr val="tx1"/>
                </a:solidFill>
              </a:rPr>
              <a:t>:creep.jpg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矩形圖說文字 11"/>
          <p:cNvSpPr/>
          <p:nvPr/>
        </p:nvSpPr>
        <p:spPr>
          <a:xfrm>
            <a:off x="3429000" y="4823402"/>
            <a:ext cx="3858955" cy="1257300"/>
          </a:xfrm>
          <a:prstGeom prst="wedgeRectCallout">
            <a:avLst>
              <a:gd name="adj1" fmla="val -61511"/>
              <a:gd name="adj2" fmla="val -8977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讀</a:t>
            </a:r>
            <a:r>
              <a:rPr lang="zh-TW" altLang="en-US" dirty="0" smtClean="0">
                <a:solidFill>
                  <a:schemeClr val="tx1"/>
                </a:solidFill>
              </a:rPr>
              <a:t>入彎彎的背景圖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彎</a:t>
            </a:r>
            <a:r>
              <a:rPr lang="zh-TW" altLang="en-US" dirty="0">
                <a:solidFill>
                  <a:schemeClr val="tx1"/>
                </a:solidFill>
              </a:rPr>
              <a:t>彎背景圖</a:t>
            </a:r>
            <a:r>
              <a:rPr lang="zh-TW" altLang="en-US" dirty="0" smtClean="0">
                <a:solidFill>
                  <a:schemeClr val="tx1"/>
                </a:solidFill>
              </a:rPr>
              <a:t>的檔案名稱</a:t>
            </a:r>
            <a:r>
              <a:rPr lang="en-US" altLang="zh-TW" dirty="0" smtClean="0">
                <a:solidFill>
                  <a:schemeClr val="tx1"/>
                </a:solidFill>
              </a:rPr>
              <a:t>:th.jpg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381750" y="3710283"/>
            <a:ext cx="581025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b="1" dirty="0" smtClean="0"/>
              <a:t>[0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0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1</a:t>
            </a:r>
            <a:r>
              <a:rPr lang="zh-TW" altLang="en-US" sz="2000" b="1" dirty="0" smtClean="0"/>
              <a:t> </a:t>
            </a:r>
            <a:r>
              <a:rPr lang="en-US" altLang="zh-TW" sz="2000" b="1" dirty="0" smtClean="0"/>
              <a:t>1]</a:t>
            </a:r>
            <a:r>
              <a:rPr lang="zh-TW" altLang="en-US" sz="2000" b="1" dirty="0" smtClean="0"/>
              <a:t>的意思</a:t>
            </a:r>
            <a:r>
              <a:rPr lang="en-US" altLang="zh-TW" sz="2000" b="1" dirty="0" smtClean="0"/>
              <a:t>:</a:t>
            </a:r>
          </a:p>
          <a:p>
            <a:r>
              <a:rPr lang="zh-TW" altLang="en-US" sz="2000" b="1" dirty="0"/>
              <a:t>使該圖片從座標軸</a:t>
            </a:r>
            <a:r>
              <a:rPr lang="en-US" altLang="zh-TW" sz="2000" b="1" dirty="0"/>
              <a:t>(0,0</a:t>
            </a:r>
            <a:r>
              <a:rPr lang="en-US" altLang="zh-TW" sz="2000" b="1" dirty="0" smtClean="0"/>
              <a:t>),</a:t>
            </a:r>
            <a:r>
              <a:rPr lang="zh-TW" altLang="en-US" sz="2000" b="1" dirty="0" smtClean="0"/>
              <a:t>即為最左下角</a:t>
            </a:r>
            <a:endParaRPr lang="en-US" altLang="zh-TW" sz="2000" b="1" dirty="0" smtClean="0"/>
          </a:p>
          <a:p>
            <a:r>
              <a:rPr lang="zh-TW" altLang="en-US" sz="2000" b="1" dirty="0"/>
              <a:t>到該</a:t>
            </a:r>
            <a:r>
              <a:rPr lang="zh-TW" altLang="en-US" sz="2000" b="1" dirty="0" smtClean="0"/>
              <a:t>程式介面的座標</a:t>
            </a:r>
            <a:r>
              <a:rPr lang="en-US" altLang="zh-TW" sz="2000" b="1" dirty="0" smtClean="0"/>
              <a:t>(1,1)(</a:t>
            </a:r>
            <a:r>
              <a:rPr lang="zh-TW" altLang="en-US" sz="2000" b="1" dirty="0" smtClean="0"/>
              <a:t>即</a:t>
            </a:r>
            <a:r>
              <a:rPr lang="en-US" altLang="zh-TW" sz="2000" b="1" dirty="0" smtClean="0"/>
              <a:t>XY</a:t>
            </a:r>
            <a:r>
              <a:rPr lang="zh-TW" altLang="en-US" sz="2000" b="1" dirty="0" smtClean="0"/>
              <a:t>軸皆占滿</a:t>
            </a:r>
            <a:r>
              <a:rPr lang="en-US" altLang="zh-TW" sz="2000" b="1" dirty="0" smtClean="0"/>
              <a:t>100%)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5845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 animBg="1"/>
      <p:bldP spid="9" grpId="1" animBg="1"/>
      <p:bldP spid="10" grpId="0" animBg="1"/>
      <p:bldP spid="10" grpId="1" animBg="1"/>
      <p:bldP spid="8" grpId="0" animBg="1"/>
      <p:bldP spid="8" grpId="1" animBg="1"/>
      <p:bldP spid="3" grpId="0" animBg="1"/>
      <p:bldP spid="11" grpId="0" animBg="1"/>
      <p:bldP spid="11" grpId="1" animBg="1"/>
      <p:bldP spid="1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313208" y="2932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插入</a:t>
            </a:r>
            <a:r>
              <a:rPr lang="zh-TW" altLang="en-US" sz="2800" dirty="0"/>
              <a:t>背景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94786" y="1354348"/>
            <a:ext cx="3373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pic = axes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C00CC"/>
                </a:solidFill>
              </a:rPr>
              <a:t>'position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C00CC"/>
                </a:solidFill>
              </a:rPr>
              <a:t> </a:t>
            </a:r>
            <a:r>
              <a:rPr lang="en-US" altLang="zh-TW" dirty="0"/>
              <a:t>[0 0 1 1</a:t>
            </a:r>
            <a:r>
              <a:rPr lang="en-US" altLang="zh-TW" dirty="0" smtClean="0"/>
              <a:t>]);</a:t>
            </a:r>
          </a:p>
          <a:p>
            <a:r>
              <a:rPr lang="en-US" altLang="zh-TW" dirty="0" smtClean="0"/>
              <a:t>image(</a:t>
            </a:r>
            <a:r>
              <a:rPr lang="en-US" altLang="zh-TW" dirty="0" err="1" smtClean="0"/>
              <a:t>imread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'th.jpg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));</a:t>
            </a:r>
            <a:endParaRPr lang="en-US" altLang="zh-TW" dirty="0"/>
          </a:p>
          <a:p>
            <a:r>
              <a:rPr lang="en-US" altLang="zh-TW" dirty="0"/>
              <a:t>set(</a:t>
            </a:r>
            <a:r>
              <a:rPr lang="en-US" altLang="zh-TW" dirty="0" err="1"/>
              <a:t>pic,</a:t>
            </a:r>
            <a:r>
              <a:rPr lang="en-US" altLang="zh-TW" dirty="0" err="1">
                <a:solidFill>
                  <a:srgbClr val="CC00CC"/>
                </a:solidFill>
              </a:rPr>
              <a:t>'visible'</a:t>
            </a:r>
            <a:r>
              <a:rPr lang="en-US" altLang="zh-TW" dirty="0" err="1"/>
              <a:t>,</a:t>
            </a:r>
            <a:r>
              <a:rPr lang="en-US" altLang="zh-TW" dirty="0" err="1">
                <a:solidFill>
                  <a:srgbClr val="CC00CC"/>
                </a:solidFill>
              </a:rPr>
              <a:t>'off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uistack</a:t>
            </a:r>
            <a:r>
              <a:rPr lang="en-US" altLang="zh-TW" dirty="0" smtClean="0"/>
              <a:t>(pic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C00CC"/>
                </a:solidFill>
              </a:rPr>
              <a:t>'bottom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17739" y="3030083"/>
            <a:ext cx="727635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第一行的程式碼是建立一個座標</a:t>
            </a:r>
            <a:r>
              <a:rPr lang="en-US" altLang="zh-TW" dirty="0" smtClean="0"/>
              <a:t>(axes)</a:t>
            </a:r>
          </a:p>
          <a:p>
            <a:r>
              <a:rPr lang="zh-TW" altLang="en-US" dirty="0" smtClean="0"/>
              <a:t>而</a:t>
            </a:r>
            <a:r>
              <a:rPr lang="en-US" altLang="zh-TW" dirty="0" smtClean="0"/>
              <a:t>axes</a:t>
            </a:r>
            <a:r>
              <a:rPr lang="zh-TW" altLang="en-US" dirty="0"/>
              <a:t>位置的指定方式跟按鈕是不一樣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如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[0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1]</a:t>
            </a:r>
            <a:r>
              <a:rPr lang="zh-TW" altLang="en-US" dirty="0" smtClean="0"/>
              <a:t>其中的前面兩個數字是指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左下角的點在整個版面中的位置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/>
              <a:t>[0</a:t>
            </a:r>
            <a:r>
              <a:rPr lang="zh-TW" altLang="en-US" dirty="0"/>
              <a:t> </a:t>
            </a:r>
            <a:r>
              <a:rPr lang="en-US" altLang="zh-TW" dirty="0"/>
              <a:t>0</a:t>
            </a:r>
            <a:r>
              <a:rPr lang="zh-TW" altLang="en-US" dirty="0"/>
              <a:t> </a:t>
            </a:r>
            <a:r>
              <a:rPr lang="en-US" altLang="zh-TW" dirty="0"/>
              <a:t>1</a:t>
            </a:r>
            <a:r>
              <a:rPr lang="zh-TW" altLang="en-US" dirty="0"/>
              <a:t> </a:t>
            </a:r>
            <a:r>
              <a:rPr lang="en-US" altLang="zh-TW" dirty="0"/>
              <a:t>1]</a:t>
            </a:r>
            <a:r>
              <a:rPr lang="zh-TW" altLang="en-US" dirty="0"/>
              <a:t>其</a:t>
            </a:r>
            <a:r>
              <a:rPr lang="zh-TW" altLang="en-US" dirty="0" smtClean="0"/>
              <a:t>中的後面兩</a:t>
            </a:r>
            <a:r>
              <a:rPr lang="zh-TW" altLang="en-US" dirty="0"/>
              <a:t>個數字是指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右上角</a:t>
            </a:r>
            <a:r>
              <a:rPr lang="zh-TW" altLang="en-US" dirty="0"/>
              <a:t>的點在整個版面中的</a:t>
            </a:r>
            <a:r>
              <a:rPr lang="zh-TW" altLang="en-US" dirty="0" smtClean="0"/>
              <a:t>位置</a:t>
            </a:r>
            <a:endParaRPr lang="en-US" altLang="zh-TW" dirty="0"/>
          </a:p>
        </p:txBody>
      </p:sp>
      <p:sp>
        <p:nvSpPr>
          <p:cNvPr id="8" name="矩形 7"/>
          <p:cNvSpPr/>
          <p:nvPr/>
        </p:nvSpPr>
        <p:spPr>
          <a:xfrm>
            <a:off x="8041867" y="1655993"/>
            <a:ext cx="2099074" cy="182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988524" y="117830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axes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7931656" y="3332849"/>
            <a:ext cx="267418" cy="2674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041867" y="4305905"/>
            <a:ext cx="2099074" cy="18288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10007232" y="4170841"/>
            <a:ext cx="267418" cy="267419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8041867" y="380150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axes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7173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94786" y="1354348"/>
            <a:ext cx="3373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pic = axes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C00CC"/>
                </a:solidFill>
              </a:rPr>
              <a:t>'position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C00CC"/>
                </a:solidFill>
              </a:rPr>
              <a:t> </a:t>
            </a:r>
            <a:r>
              <a:rPr lang="en-US" altLang="zh-TW" dirty="0"/>
              <a:t>[0 0 1 1</a:t>
            </a:r>
            <a:r>
              <a:rPr lang="en-US" altLang="zh-TW" dirty="0" smtClean="0"/>
              <a:t>]);</a:t>
            </a:r>
          </a:p>
          <a:p>
            <a:r>
              <a:rPr lang="en-US" altLang="zh-TW" dirty="0" smtClean="0"/>
              <a:t>image(</a:t>
            </a:r>
            <a:r>
              <a:rPr lang="en-US" altLang="zh-TW" dirty="0" err="1" smtClean="0"/>
              <a:t>imread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'th.jpg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));</a:t>
            </a:r>
            <a:endParaRPr lang="en-US" altLang="zh-TW" dirty="0"/>
          </a:p>
          <a:p>
            <a:r>
              <a:rPr lang="en-US" altLang="zh-TW" dirty="0"/>
              <a:t>set(</a:t>
            </a:r>
            <a:r>
              <a:rPr lang="en-US" altLang="zh-TW" dirty="0" err="1"/>
              <a:t>pic,</a:t>
            </a:r>
            <a:r>
              <a:rPr lang="en-US" altLang="zh-TW" dirty="0" err="1">
                <a:solidFill>
                  <a:srgbClr val="CC00CC"/>
                </a:solidFill>
              </a:rPr>
              <a:t>'visible'</a:t>
            </a:r>
            <a:r>
              <a:rPr lang="en-US" altLang="zh-TW" dirty="0" err="1"/>
              <a:t>,</a:t>
            </a:r>
            <a:r>
              <a:rPr lang="en-US" altLang="zh-TW" dirty="0" err="1">
                <a:solidFill>
                  <a:srgbClr val="CC00CC"/>
                </a:solidFill>
              </a:rPr>
              <a:t>'off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uistack</a:t>
            </a:r>
            <a:r>
              <a:rPr lang="en-US" altLang="zh-TW" dirty="0" smtClean="0"/>
              <a:t>(pic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C00CC"/>
                </a:solidFill>
              </a:rPr>
              <a:t>'bottom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175185" y="1354348"/>
            <a:ext cx="5719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而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位置的指定方式是從版面左下角擴展出去的比例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數字</a:t>
            </a:r>
            <a:r>
              <a:rPr lang="en-US" altLang="zh-TW" dirty="0" smtClean="0"/>
              <a:t>1</a:t>
            </a:r>
            <a:r>
              <a:rPr lang="zh-TW" altLang="en-US" dirty="0" smtClean="0"/>
              <a:t>就是擴展出去</a:t>
            </a:r>
            <a:r>
              <a:rPr lang="en-US" altLang="zh-TW" dirty="0" smtClean="0"/>
              <a:t>100%</a:t>
            </a:r>
          </a:p>
          <a:p>
            <a:r>
              <a:rPr lang="zh-TW" altLang="en-US" dirty="0" smtClean="0"/>
              <a:t>        數字</a:t>
            </a:r>
            <a:r>
              <a:rPr lang="en-US" altLang="zh-TW" dirty="0" smtClean="0"/>
              <a:t>0.5</a:t>
            </a:r>
            <a:r>
              <a:rPr lang="zh-TW" altLang="en-US" dirty="0" smtClean="0"/>
              <a:t>就是</a:t>
            </a:r>
            <a:r>
              <a:rPr lang="zh-TW" altLang="en-US" dirty="0"/>
              <a:t>擴展</a:t>
            </a:r>
            <a:r>
              <a:rPr lang="zh-TW" altLang="en-US" dirty="0" smtClean="0"/>
              <a:t>出去</a:t>
            </a:r>
            <a:r>
              <a:rPr lang="en-US" altLang="zh-TW" dirty="0" smtClean="0"/>
              <a:t>50%</a:t>
            </a:r>
            <a:endParaRPr lang="en-US" altLang="zh-TW" dirty="0"/>
          </a:p>
        </p:txBody>
      </p:sp>
      <p:sp>
        <p:nvSpPr>
          <p:cNvPr id="7" name="文字方塊 6"/>
          <p:cNvSpPr txBox="1"/>
          <p:nvPr/>
        </p:nvSpPr>
        <p:spPr>
          <a:xfrm>
            <a:off x="294786" y="3174521"/>
            <a:ext cx="45352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範例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 </a:t>
            </a:r>
            <a:r>
              <a:rPr lang="en-US" altLang="zh-TW" dirty="0" smtClean="0"/>
              <a:t>axes(</a:t>
            </a:r>
            <a:r>
              <a:rPr lang="en-US" altLang="zh-TW" dirty="0" smtClean="0">
                <a:solidFill>
                  <a:srgbClr val="CC00CC"/>
                </a:solidFill>
              </a:rPr>
              <a:t>‘position’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CC00CC"/>
                </a:solidFill>
              </a:rPr>
              <a:t> </a:t>
            </a:r>
            <a:r>
              <a:rPr lang="en-US" altLang="zh-TW" dirty="0" smtClean="0"/>
              <a:t>[0.2</a:t>
            </a:r>
            <a:r>
              <a:rPr lang="zh-TW" altLang="en-US" dirty="0" smtClean="0"/>
              <a:t>  </a:t>
            </a:r>
            <a:r>
              <a:rPr lang="en-US" altLang="zh-TW" dirty="0" smtClean="0"/>
              <a:t>0.2 </a:t>
            </a:r>
            <a:r>
              <a:rPr lang="zh-TW" altLang="en-US" dirty="0" smtClean="0"/>
              <a:t> </a:t>
            </a:r>
            <a:r>
              <a:rPr lang="en-US" altLang="zh-TW" dirty="0" smtClean="0"/>
              <a:t>0.9</a:t>
            </a:r>
            <a:r>
              <a:rPr lang="zh-TW" altLang="en-US" dirty="0" smtClean="0"/>
              <a:t>  </a:t>
            </a:r>
            <a:r>
              <a:rPr lang="en-US" altLang="zh-TW" dirty="0" smtClean="0"/>
              <a:t>0.9])</a:t>
            </a:r>
          </a:p>
          <a:p>
            <a:endParaRPr lang="en-US" altLang="zh-TW" dirty="0"/>
          </a:p>
          <a:p>
            <a:r>
              <a:rPr lang="en-US" altLang="zh-TW" dirty="0" smtClean="0"/>
              <a:t>0.2</a:t>
            </a:r>
            <a:r>
              <a:rPr lang="zh-TW" altLang="en-US" dirty="0" smtClean="0"/>
              <a:t> </a:t>
            </a:r>
            <a:r>
              <a:rPr lang="en-US" altLang="zh-TW" dirty="0" smtClean="0"/>
              <a:t>0.2</a:t>
            </a:r>
            <a:r>
              <a:rPr lang="zh-TW" altLang="en-US" dirty="0" smtClean="0"/>
              <a:t> 就是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左下角的位置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0.9</a:t>
            </a:r>
            <a:r>
              <a:rPr lang="zh-TW" altLang="en-US" dirty="0" smtClean="0"/>
              <a:t> </a:t>
            </a:r>
            <a:r>
              <a:rPr lang="en-US" altLang="zh-TW" dirty="0" smtClean="0"/>
              <a:t>0.9</a:t>
            </a:r>
            <a:r>
              <a:rPr lang="zh-TW" altLang="en-US" dirty="0"/>
              <a:t>就是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右上角</a:t>
            </a:r>
            <a:r>
              <a:rPr lang="zh-TW" altLang="en-US" dirty="0"/>
              <a:t>的位置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75041" y="2976114"/>
            <a:ext cx="3770551" cy="33330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5675041" y="6400799"/>
            <a:ext cx="872287" cy="1235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34044" y="3267184"/>
            <a:ext cx="2637928" cy="234345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643313" y="6238963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372662" y="623522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503674" y="6241675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7124872" y="6241675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/>
          <p:cNvSpPr/>
          <p:nvPr/>
        </p:nvSpPr>
        <p:spPr>
          <a:xfrm>
            <a:off x="6055242" y="623736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6434044" y="623522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/>
          <p:cNvSpPr/>
          <p:nvPr/>
        </p:nvSpPr>
        <p:spPr>
          <a:xfrm>
            <a:off x="6779458" y="623522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/>
          <p:cNvSpPr/>
          <p:nvPr/>
        </p:nvSpPr>
        <p:spPr>
          <a:xfrm>
            <a:off x="7858961" y="6241675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8233520" y="623522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橢圓 19"/>
          <p:cNvSpPr/>
          <p:nvPr/>
        </p:nvSpPr>
        <p:spPr>
          <a:xfrm>
            <a:off x="5635007" y="2937793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橢圓 20"/>
          <p:cNvSpPr/>
          <p:nvPr/>
        </p:nvSpPr>
        <p:spPr>
          <a:xfrm>
            <a:off x="8958688" y="6244883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8588807" y="6254007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636918" y="4582959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/>
          <p:cNvSpPr/>
          <p:nvPr/>
        </p:nvSpPr>
        <p:spPr>
          <a:xfrm>
            <a:off x="5635007" y="3267184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/>
          <p:cNvSpPr/>
          <p:nvPr/>
        </p:nvSpPr>
        <p:spPr>
          <a:xfrm>
            <a:off x="5643313" y="3595680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/>
          <p:cNvSpPr/>
          <p:nvPr/>
        </p:nvSpPr>
        <p:spPr>
          <a:xfrm>
            <a:off x="5635007" y="3924176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橢圓 26"/>
          <p:cNvSpPr/>
          <p:nvPr/>
        </p:nvSpPr>
        <p:spPr>
          <a:xfrm>
            <a:off x="5643313" y="4247253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橢圓 27"/>
          <p:cNvSpPr/>
          <p:nvPr/>
        </p:nvSpPr>
        <p:spPr>
          <a:xfrm>
            <a:off x="5643313" y="4906036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橢圓 28"/>
          <p:cNvSpPr/>
          <p:nvPr/>
        </p:nvSpPr>
        <p:spPr>
          <a:xfrm>
            <a:off x="5633769" y="5227697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5643313" y="5550392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橢圓 31"/>
          <p:cNvSpPr/>
          <p:nvPr/>
        </p:nvSpPr>
        <p:spPr>
          <a:xfrm>
            <a:off x="5643313" y="5884689"/>
            <a:ext cx="113284" cy="113284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>
            <a:off x="5675041" y="6642340"/>
            <a:ext cx="3396931" cy="12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向上箭號 34"/>
          <p:cNvSpPr/>
          <p:nvPr/>
        </p:nvSpPr>
        <p:spPr>
          <a:xfrm>
            <a:off x="5442911" y="5550392"/>
            <a:ext cx="112863" cy="79811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向上箭號 35"/>
          <p:cNvSpPr/>
          <p:nvPr/>
        </p:nvSpPr>
        <p:spPr>
          <a:xfrm>
            <a:off x="5175849" y="3267184"/>
            <a:ext cx="138023" cy="30419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/>
          <p:cNvSpPr txBox="1"/>
          <p:nvPr/>
        </p:nvSpPr>
        <p:spPr>
          <a:xfrm>
            <a:off x="6281885" y="595919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20%</a:t>
            </a:r>
            <a:endParaRPr lang="zh-TW" altLang="en-US" sz="12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755242" y="5468534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20%</a:t>
            </a:r>
            <a:endParaRPr lang="zh-TW" altLang="en-US" sz="1200" dirty="0"/>
          </a:p>
        </p:txBody>
      </p:sp>
      <p:sp>
        <p:nvSpPr>
          <p:cNvPr id="39" name="文字方塊 38"/>
          <p:cNvSpPr txBox="1"/>
          <p:nvPr/>
        </p:nvSpPr>
        <p:spPr>
          <a:xfrm>
            <a:off x="5717501" y="3189487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90%</a:t>
            </a:r>
            <a:endParaRPr lang="zh-TW" altLang="en-US" sz="1200" dirty="0"/>
          </a:p>
        </p:txBody>
      </p:sp>
      <p:sp>
        <p:nvSpPr>
          <p:cNvPr id="40" name="文字方塊 39"/>
          <p:cNvSpPr txBox="1"/>
          <p:nvPr/>
        </p:nvSpPr>
        <p:spPr>
          <a:xfrm>
            <a:off x="8808657" y="595822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 smtClean="0"/>
              <a:t>90%</a:t>
            </a:r>
            <a:endParaRPr lang="zh-TW" altLang="en-US" sz="1200" dirty="0"/>
          </a:p>
        </p:txBody>
      </p:sp>
      <p:sp>
        <p:nvSpPr>
          <p:cNvPr id="42" name="文字方塊 41"/>
          <p:cNvSpPr txBox="1"/>
          <p:nvPr/>
        </p:nvSpPr>
        <p:spPr>
          <a:xfrm>
            <a:off x="4313208" y="2932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插入</a:t>
            </a:r>
            <a:r>
              <a:rPr lang="zh-TW" altLang="en-US" sz="2800" dirty="0"/>
              <a:t>背景</a:t>
            </a:r>
          </a:p>
        </p:txBody>
      </p:sp>
      <p:sp>
        <p:nvSpPr>
          <p:cNvPr id="43" name="文字方塊 42"/>
          <p:cNvSpPr txBox="1"/>
          <p:nvPr/>
        </p:nvSpPr>
        <p:spPr>
          <a:xfrm>
            <a:off x="8296499" y="3229004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axes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8742664" y="29404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版面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40863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313208" y="293297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/>
              <a:t>插入</a:t>
            </a:r>
            <a:r>
              <a:rPr lang="zh-TW" altLang="en-US" sz="2800" dirty="0"/>
              <a:t>背景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294786" y="1354348"/>
            <a:ext cx="3373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pic = axes</a:t>
            </a:r>
            <a:r>
              <a:rPr lang="en-US" altLang="zh-TW" dirty="0" smtClean="0"/>
              <a:t>(</a:t>
            </a:r>
            <a:r>
              <a:rPr lang="en-US" altLang="zh-TW" dirty="0" smtClean="0">
                <a:solidFill>
                  <a:srgbClr val="CC00CC"/>
                </a:solidFill>
              </a:rPr>
              <a:t>'position</a:t>
            </a:r>
            <a:r>
              <a:rPr lang="en-US" altLang="zh-TW" dirty="0">
                <a:solidFill>
                  <a:srgbClr val="CC00CC"/>
                </a:solidFill>
              </a:rPr>
              <a:t>'</a:t>
            </a:r>
            <a:r>
              <a:rPr lang="en-US" altLang="zh-TW" dirty="0"/>
              <a:t>,</a:t>
            </a:r>
            <a:r>
              <a:rPr lang="en-US" altLang="zh-TW" dirty="0">
                <a:solidFill>
                  <a:srgbClr val="CC00CC"/>
                </a:solidFill>
              </a:rPr>
              <a:t> </a:t>
            </a:r>
            <a:r>
              <a:rPr lang="en-US" altLang="zh-TW" dirty="0"/>
              <a:t>[0 0 1 1</a:t>
            </a:r>
            <a:r>
              <a:rPr lang="en-US" altLang="zh-TW" dirty="0" smtClean="0"/>
              <a:t>]);</a:t>
            </a:r>
          </a:p>
          <a:p>
            <a:r>
              <a:rPr lang="en-US" altLang="zh-TW" dirty="0" smtClean="0"/>
              <a:t>image(</a:t>
            </a:r>
            <a:r>
              <a:rPr lang="en-US" altLang="zh-TW" dirty="0" err="1" smtClean="0"/>
              <a:t>imread</a:t>
            </a:r>
            <a:r>
              <a:rPr lang="en-US" altLang="zh-TW" dirty="0"/>
              <a:t>(</a:t>
            </a:r>
            <a:r>
              <a:rPr lang="en-US" altLang="zh-TW" dirty="0">
                <a:solidFill>
                  <a:srgbClr val="CC00CC"/>
                </a:solidFill>
              </a:rPr>
              <a:t>'th.jpg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));</a:t>
            </a:r>
            <a:endParaRPr lang="en-US" altLang="zh-TW" dirty="0"/>
          </a:p>
          <a:p>
            <a:r>
              <a:rPr lang="en-US" altLang="zh-TW" dirty="0"/>
              <a:t>set(</a:t>
            </a:r>
            <a:r>
              <a:rPr lang="en-US" altLang="zh-TW" dirty="0" err="1"/>
              <a:t>pic,</a:t>
            </a:r>
            <a:r>
              <a:rPr lang="en-US" altLang="zh-TW" dirty="0" err="1">
                <a:solidFill>
                  <a:srgbClr val="CC00CC"/>
                </a:solidFill>
              </a:rPr>
              <a:t>'visible'</a:t>
            </a:r>
            <a:r>
              <a:rPr lang="en-US" altLang="zh-TW" dirty="0" err="1"/>
              <a:t>,</a:t>
            </a:r>
            <a:r>
              <a:rPr lang="en-US" altLang="zh-TW" dirty="0" err="1">
                <a:solidFill>
                  <a:srgbClr val="CC00CC"/>
                </a:solidFill>
              </a:rPr>
              <a:t>'off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</a:p>
          <a:p>
            <a:r>
              <a:rPr lang="en-US" altLang="zh-TW" dirty="0" err="1" smtClean="0"/>
              <a:t>uistack</a:t>
            </a:r>
            <a:r>
              <a:rPr lang="en-US" altLang="zh-TW" dirty="0" smtClean="0"/>
              <a:t>(pic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CC00CC"/>
                </a:solidFill>
              </a:rPr>
              <a:t>'bottom</a:t>
            </a:r>
            <a:r>
              <a:rPr lang="en-US" altLang="zh-TW" dirty="0" smtClean="0">
                <a:solidFill>
                  <a:srgbClr val="CC00CC"/>
                </a:solidFill>
              </a:rPr>
              <a:t>'</a:t>
            </a:r>
            <a:r>
              <a:rPr lang="en-US" altLang="zh-TW" dirty="0" smtClean="0"/>
              <a:t>);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92771" y="1354348"/>
            <a:ext cx="38940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</a:t>
            </a:r>
            <a:r>
              <a:rPr lang="en-US" altLang="zh-TW" sz="2000" dirty="0" smtClean="0"/>
              <a:t>2</a:t>
            </a:r>
            <a:r>
              <a:rPr lang="zh-TW" altLang="en-US" sz="2000" dirty="0" smtClean="0"/>
              <a:t>行程式碼的 </a:t>
            </a:r>
            <a:r>
              <a:rPr lang="en-US" altLang="zh-TW" sz="2000" dirty="0" err="1" smtClean="0"/>
              <a:t>imread</a:t>
            </a:r>
            <a:r>
              <a:rPr lang="en-US" altLang="zh-TW" sz="2000" dirty="0" smtClean="0"/>
              <a:t>(</a:t>
            </a:r>
            <a:r>
              <a:rPr lang="en-US" altLang="zh-TW" sz="2000" dirty="0" smtClean="0">
                <a:solidFill>
                  <a:srgbClr val="CC00CC"/>
                </a:solidFill>
              </a:rPr>
              <a:t>'th.jpg</a:t>
            </a:r>
            <a:r>
              <a:rPr lang="en-US" altLang="zh-TW" sz="2000" dirty="0">
                <a:solidFill>
                  <a:srgbClr val="CC00CC"/>
                </a:solidFill>
              </a:rPr>
              <a:t>'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 </a:t>
            </a:r>
            <a:endParaRPr lang="en-US" altLang="zh-TW" sz="2000" dirty="0" smtClean="0"/>
          </a:p>
          <a:p>
            <a:r>
              <a:rPr lang="zh-TW" altLang="en-US" sz="2000" dirty="0" smtClean="0"/>
              <a:t>是讀取</a:t>
            </a:r>
            <a:r>
              <a:rPr lang="en-US" altLang="zh-TW" sz="2000" dirty="0" smtClean="0">
                <a:solidFill>
                  <a:srgbClr val="CC00CC"/>
                </a:solidFill>
              </a:rPr>
              <a:t>th.jpg</a:t>
            </a:r>
            <a:r>
              <a:rPr lang="zh-TW" altLang="en-US" sz="2000" dirty="0" smtClean="0"/>
              <a:t>背景圖</a:t>
            </a:r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之後利用</a:t>
            </a:r>
            <a:r>
              <a:rPr lang="en-US" altLang="zh-TW" sz="2000" dirty="0" smtClean="0"/>
              <a:t>image</a:t>
            </a:r>
            <a:r>
              <a:rPr lang="zh-TW" altLang="en-US" sz="2000" dirty="0" smtClean="0"/>
              <a:t>將圖顯示出來</a:t>
            </a:r>
            <a:endParaRPr lang="en-US" altLang="zh-TW" sz="2000" dirty="0" smtClean="0"/>
          </a:p>
          <a:p>
            <a:r>
              <a:rPr lang="zh-TW" altLang="en-US" sz="2000" dirty="0" smtClean="0"/>
              <a:t>而圖就會顯示在</a:t>
            </a:r>
            <a:r>
              <a:rPr lang="en-US" altLang="zh-TW" sz="2000" dirty="0" smtClean="0"/>
              <a:t>axes</a:t>
            </a:r>
            <a:r>
              <a:rPr lang="zh-TW" altLang="en-US" sz="2000" dirty="0" smtClean="0"/>
              <a:t>上</a:t>
            </a:r>
            <a:endParaRPr lang="en-US" altLang="zh-TW" sz="20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5443" y="3670044"/>
            <a:ext cx="39901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</a:t>
            </a:r>
            <a:r>
              <a:rPr lang="en-US" altLang="zh-TW" sz="2000" dirty="0" smtClean="0"/>
              <a:t>3</a:t>
            </a:r>
            <a:r>
              <a:rPr lang="zh-TW" altLang="en-US" sz="2000" dirty="0" smtClean="0"/>
              <a:t>行程式碼</a:t>
            </a:r>
            <a:r>
              <a:rPr lang="en-US" altLang="zh-TW" sz="2000" dirty="0"/>
              <a:t>set(</a:t>
            </a:r>
            <a:r>
              <a:rPr lang="en-US" altLang="zh-TW" sz="2000" dirty="0" err="1"/>
              <a:t>pic,</a:t>
            </a:r>
            <a:r>
              <a:rPr lang="en-US" altLang="zh-TW" sz="2000" dirty="0" err="1">
                <a:solidFill>
                  <a:srgbClr val="CC00CC"/>
                </a:solidFill>
              </a:rPr>
              <a:t>'visible'</a:t>
            </a:r>
            <a:r>
              <a:rPr lang="en-US" altLang="zh-TW" sz="2000" dirty="0" err="1"/>
              <a:t>,</a:t>
            </a:r>
            <a:r>
              <a:rPr lang="en-US" altLang="zh-TW" sz="2000" dirty="0" err="1">
                <a:solidFill>
                  <a:srgbClr val="CC00CC"/>
                </a:solidFill>
              </a:rPr>
              <a:t>'off</a:t>
            </a:r>
            <a:r>
              <a:rPr lang="en-US" altLang="zh-TW" sz="2000" dirty="0" smtClean="0">
                <a:solidFill>
                  <a:srgbClr val="CC00CC"/>
                </a:solidFill>
              </a:rPr>
              <a:t>'</a:t>
            </a:r>
            <a:r>
              <a:rPr lang="en-US" altLang="zh-TW" sz="2000" dirty="0" smtClean="0"/>
              <a:t>);</a:t>
            </a:r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因為</a:t>
            </a:r>
            <a:r>
              <a:rPr lang="en-US" altLang="zh-TW" sz="2000" dirty="0" smtClean="0"/>
              <a:t>axes</a:t>
            </a:r>
            <a:r>
              <a:rPr lang="zh-TW" altLang="en-US" sz="2000" dirty="0" smtClean="0"/>
              <a:t>有座標的刻度</a:t>
            </a:r>
            <a:endParaRPr lang="en-US" altLang="zh-TW" sz="2000" dirty="0" smtClean="0"/>
          </a:p>
          <a:p>
            <a:r>
              <a:rPr lang="zh-TW" altLang="en-US" sz="2000" dirty="0" smtClean="0"/>
              <a:t>所以要將刻度隱形</a:t>
            </a:r>
            <a:endParaRPr lang="en-US" altLang="zh-TW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5201729" y="3670044"/>
            <a:ext cx="37305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第</a:t>
            </a:r>
            <a:r>
              <a:rPr lang="en-US" altLang="zh-TW" dirty="0" smtClean="0"/>
              <a:t>4</a:t>
            </a:r>
            <a:r>
              <a:rPr lang="zh-TW" altLang="en-US" dirty="0" smtClean="0"/>
              <a:t>行程式碼</a:t>
            </a:r>
            <a:r>
              <a:rPr lang="en-US" altLang="zh-TW" dirty="0" err="1"/>
              <a:t>uistack</a:t>
            </a:r>
            <a:r>
              <a:rPr lang="en-US" altLang="zh-TW" dirty="0"/>
              <a:t>(pic, </a:t>
            </a:r>
            <a:r>
              <a:rPr lang="en-US" altLang="zh-TW" dirty="0">
                <a:solidFill>
                  <a:srgbClr val="CC00CC"/>
                </a:solidFill>
              </a:rPr>
              <a:t>'bottom</a:t>
            </a:r>
            <a:r>
              <a:rPr lang="en-US" altLang="zh-TW" dirty="0"/>
              <a:t>');</a:t>
            </a:r>
            <a:endParaRPr lang="zh-TW" altLang="en-US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Uistack</a:t>
            </a:r>
            <a:r>
              <a:rPr lang="zh-TW" altLang="en-US" dirty="0" smtClean="0"/>
              <a:t>是圖層的意思</a:t>
            </a:r>
            <a:endParaRPr lang="en-US" altLang="zh-TW" dirty="0" smtClean="0"/>
          </a:p>
          <a:p>
            <a:r>
              <a:rPr lang="zh-TW" altLang="en-US" dirty="0" smtClean="0"/>
              <a:t>所以我們把</a:t>
            </a:r>
            <a:r>
              <a:rPr lang="en-US" altLang="zh-TW" dirty="0" smtClean="0"/>
              <a:t>axes</a:t>
            </a:r>
            <a:r>
              <a:rPr lang="zh-TW" altLang="en-US" dirty="0" smtClean="0"/>
              <a:t>放到最下層</a:t>
            </a:r>
            <a:endParaRPr lang="en-US" altLang="zh-TW" dirty="0" smtClean="0"/>
          </a:p>
          <a:p>
            <a:r>
              <a:rPr lang="zh-TW" altLang="en-US" dirty="0" smtClean="0"/>
              <a:t>這樣就可以做成</a:t>
            </a:r>
            <a:r>
              <a:rPr lang="zh-TW" altLang="en-US" dirty="0"/>
              <a:t>背景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3985403" y="5677963"/>
            <a:ext cx="1778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完成</a:t>
            </a:r>
            <a:r>
              <a:rPr lang="en-US" altLang="zh-TW" sz="4000" dirty="0" smtClean="0">
                <a:solidFill>
                  <a:srgbClr val="FF0000"/>
                </a:solidFill>
              </a:rPr>
              <a:t>!!!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354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1000" y="952083"/>
            <a:ext cx="4607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CC00CC"/>
                </a:solidFill>
              </a:rPr>
              <a:t>首先</a:t>
            </a:r>
            <a:r>
              <a:rPr lang="en-US" altLang="zh-TW" sz="2400" b="1" dirty="0" smtClean="0">
                <a:solidFill>
                  <a:srgbClr val="CC00CC"/>
                </a:solidFill>
              </a:rPr>
              <a:t>,</a:t>
            </a:r>
            <a:r>
              <a:rPr lang="zh-TW" altLang="en-US" sz="2400" b="1" dirty="0" smtClean="0">
                <a:solidFill>
                  <a:srgbClr val="CC00CC"/>
                </a:solidFill>
              </a:rPr>
              <a:t>我們先在每個按鈕代入圖片</a:t>
            </a:r>
            <a:endParaRPr lang="zh-TW" altLang="en-US" sz="2400" b="1" dirty="0">
              <a:solidFill>
                <a:srgbClr val="CC00CC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4292" y="2606100"/>
            <a:ext cx="4923008" cy="12562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圖說文字 9"/>
          <p:cNvSpPr/>
          <p:nvPr/>
        </p:nvSpPr>
        <p:spPr>
          <a:xfrm>
            <a:off x="6140877" y="1348800"/>
            <a:ext cx="6181725" cy="1257300"/>
          </a:xfrm>
          <a:prstGeom prst="wedgeRectCallout">
            <a:avLst>
              <a:gd name="adj1" fmla="val -61203"/>
              <a:gd name="adj2" fmla="val 518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設置每次所出現的圖片編號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我們是</a:t>
            </a:r>
            <a:r>
              <a:rPr lang="zh-TW" altLang="en-US" dirty="0" smtClean="0">
                <a:solidFill>
                  <a:schemeClr val="tx1"/>
                </a:solidFill>
              </a:rPr>
              <a:t>設置有塗色的圖片出現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4292" y="3850838"/>
            <a:ext cx="6266033" cy="14545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14325" y="1348800"/>
            <a:ext cx="6096000" cy="55092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600" dirty="0"/>
              <a:t>function </a:t>
            </a:r>
            <a:r>
              <a:rPr lang="en-US" altLang="zh-TW" sz="1600" dirty="0" err="1"/>
              <a:t>Start_Callback</a:t>
            </a:r>
            <a:r>
              <a:rPr lang="en-US" altLang="zh-TW" sz="1600" dirty="0"/>
              <a:t>(</a:t>
            </a:r>
            <a:r>
              <a:rPr lang="en-US" altLang="zh-TW" sz="1600" dirty="0" err="1"/>
              <a:t>hObject</a:t>
            </a:r>
            <a:r>
              <a:rPr lang="en-US" altLang="zh-TW" sz="1600" dirty="0"/>
              <a:t>, </a:t>
            </a:r>
            <a:r>
              <a:rPr lang="en-US" altLang="zh-TW" sz="1600" dirty="0" err="1"/>
              <a:t>eventdata</a:t>
            </a:r>
            <a:r>
              <a:rPr lang="en-US" altLang="zh-TW" sz="1600" dirty="0"/>
              <a:t>, handles)</a:t>
            </a:r>
          </a:p>
          <a:p>
            <a:r>
              <a:rPr lang="en-US" altLang="zh-TW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% </a:t>
            </a:r>
            <a:r>
              <a:rPr lang="en-US" altLang="zh-TW" sz="16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hObject</a:t>
            </a:r>
            <a:r>
              <a:rPr lang="en-US" altLang="zh-TW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  handle to Start (see GCBO)</a:t>
            </a:r>
          </a:p>
          <a:p>
            <a:r>
              <a:rPr lang="en-US" altLang="zh-TW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% </a:t>
            </a:r>
            <a:r>
              <a:rPr lang="en-US" altLang="zh-TW" sz="16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eventdata</a:t>
            </a:r>
            <a:r>
              <a:rPr lang="en-US" altLang="zh-TW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 reserved - to be defined in a future version of MATLAB</a:t>
            </a:r>
          </a:p>
          <a:p>
            <a:r>
              <a:rPr lang="en-US" altLang="zh-TW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% handles    structure with handles and user data (see GUIDATA)</a:t>
            </a:r>
          </a:p>
          <a:p>
            <a:r>
              <a:rPr lang="en-US" altLang="zh-TW" sz="1600" dirty="0" smtClean="0"/>
              <a:t>bits </a:t>
            </a:r>
            <a:r>
              <a:rPr lang="en-US" altLang="zh-TW" sz="1600" dirty="0"/>
              <a:t>=  [[1,3,5,7,9,11,13,15,17,19,21,23,25];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[2,3,6,7,10,11,14,15,18,19,22,23,0]; 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[4,5,6,7,12,13,14,15,20,21,22,23,0]; 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[8,9,10,11,12,13,14,15,24,25,0,0,0];</a:t>
            </a:r>
          </a:p>
          <a:p>
            <a:r>
              <a:rPr lang="zh-TW" altLang="en-US" sz="1600" dirty="0"/>
              <a:t>    </a:t>
            </a:r>
            <a:r>
              <a:rPr lang="en-US" altLang="zh-TW" sz="1600" dirty="0"/>
              <a:t>[16,17,18,19,20,21,22,23,24,25,0,0,0]];</a:t>
            </a:r>
          </a:p>
          <a:p>
            <a:r>
              <a:rPr lang="en-US" altLang="zh-TW" sz="1600" dirty="0"/>
              <a:t>Xpos1 = [7;7;28.4;7;28.4;49.8;71.2;92.6;7;28.4;49.8;71.2;92.6];</a:t>
            </a:r>
          </a:p>
          <a:p>
            <a:r>
              <a:rPr lang="en-US" altLang="zh-TW" sz="1600" dirty="0"/>
              <a:t>Ypos1 = [25.5;17.5;17.5;9.5;9.5;9.5;9.5;9.5;1.5;1.5;1.5;1.5;1.5];</a:t>
            </a:r>
          </a:p>
          <a:p>
            <a:r>
              <a:rPr lang="en-US" altLang="zh-TW" sz="1600" dirty="0"/>
              <a:t>Xpos2 = [7;28.4;7;28.4;49.8;71.2;92.6;7;28.4;49.8;71.2;92.6];</a:t>
            </a:r>
          </a:p>
          <a:p>
            <a:r>
              <a:rPr lang="en-US" altLang="zh-TW" sz="1600" dirty="0"/>
              <a:t>Ypos2 = [17.5;17.5;9.5;9.5;9.5;9.5;9.5;1.5;1.5;1.5;1.5;1.5];</a:t>
            </a:r>
          </a:p>
          <a:p>
            <a:r>
              <a:rPr lang="en-US" altLang="zh-TW" sz="1600" dirty="0"/>
              <a:t>Xpos3 = [7;28.4;49.8;71.2;92.6;7;28.4;49.8;71.2;92.6];</a:t>
            </a:r>
          </a:p>
          <a:p>
            <a:r>
              <a:rPr lang="en-US" altLang="zh-TW" sz="1600" dirty="0"/>
              <a:t>Ypos3 = [9.5;9.5;9.5;9.5;9.5;1.5;1.5;1.5;1.5;1.5];</a:t>
            </a:r>
          </a:p>
          <a:p>
            <a:r>
              <a:rPr lang="en-US" altLang="zh-TW" sz="1600" dirty="0"/>
              <a:t>Tar = 0;</a:t>
            </a:r>
          </a:p>
          <a:p>
            <a:r>
              <a:rPr lang="en-US" altLang="zh-TW" sz="1600" dirty="0"/>
              <a:t>set(</a:t>
            </a:r>
            <a:r>
              <a:rPr lang="en-US" altLang="zh-TW" sz="1600" dirty="0" err="1"/>
              <a:t>handles.Begin,'visible','Off</a:t>
            </a:r>
            <a:r>
              <a:rPr lang="en-US" altLang="zh-TW" sz="1600" dirty="0"/>
              <a:t>');</a:t>
            </a:r>
          </a:p>
          <a:p>
            <a:r>
              <a:rPr lang="en-US" altLang="zh-TW" sz="1600" dirty="0"/>
              <a:t>set(</a:t>
            </a:r>
            <a:r>
              <a:rPr lang="en-US" altLang="zh-TW" sz="1600" dirty="0" err="1"/>
              <a:t>handles.Start,'visible','Off</a:t>
            </a:r>
            <a:r>
              <a:rPr lang="en-US" altLang="zh-TW" sz="1600" dirty="0"/>
              <a:t>');</a:t>
            </a:r>
          </a:p>
          <a:p>
            <a:r>
              <a:rPr lang="en-US" altLang="zh-TW" sz="1600" dirty="0"/>
              <a:t>set(</a:t>
            </a:r>
            <a:r>
              <a:rPr lang="en-US" altLang="zh-TW" sz="1600" dirty="0" err="1"/>
              <a:t>handles.Exit,'visible','Off</a:t>
            </a:r>
            <a:r>
              <a:rPr lang="en-US" altLang="zh-TW" sz="1600" dirty="0"/>
              <a:t>');</a:t>
            </a:r>
          </a:p>
          <a:p>
            <a:r>
              <a:rPr lang="en-US" altLang="zh-TW" sz="1600" dirty="0"/>
              <a:t>set(handles.checkbox1,'visible','On');</a:t>
            </a:r>
          </a:p>
          <a:p>
            <a:r>
              <a:rPr lang="en-US" altLang="zh-TW" sz="1600" dirty="0"/>
              <a:t>set(</a:t>
            </a:r>
            <a:r>
              <a:rPr lang="en-US" altLang="zh-TW" sz="1600" dirty="0" err="1"/>
              <a:t>handles.Next,'visible','On</a:t>
            </a:r>
            <a:r>
              <a:rPr lang="en-US" altLang="zh-TW" sz="1600" dirty="0"/>
              <a:t>');</a:t>
            </a: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288814"/>
              </p:ext>
            </p:extLst>
          </p:nvPr>
        </p:nvGraphicFramePr>
        <p:xfrm>
          <a:off x="7734826" y="2637412"/>
          <a:ext cx="2876022" cy="4220586"/>
        </p:xfrm>
        <a:graphic>
          <a:graphicData uri="http://schemas.openxmlformats.org/drawingml/2006/table">
            <a:tbl>
              <a:tblPr/>
              <a:tblGrid>
                <a:gridCol w="479337"/>
                <a:gridCol w="479337"/>
                <a:gridCol w="479337"/>
                <a:gridCol w="479337"/>
                <a:gridCol w="479337"/>
                <a:gridCol w="479337"/>
              </a:tblGrid>
              <a:tr h="156318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31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  <p:sp>
        <p:nvSpPr>
          <p:cNvPr id="8" name="矩形圖說文字 7"/>
          <p:cNvSpPr/>
          <p:nvPr/>
        </p:nvSpPr>
        <p:spPr>
          <a:xfrm>
            <a:off x="6010275" y="2606100"/>
            <a:ext cx="6181725" cy="1257300"/>
          </a:xfrm>
          <a:prstGeom prst="wedgeRectCallout">
            <a:avLst>
              <a:gd name="adj1" fmla="val -61203"/>
              <a:gd name="adj2" fmla="val 5189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設置每個按鈕出現的位置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共有三種排</a:t>
            </a:r>
            <a:r>
              <a:rPr lang="zh-TW" altLang="en-US" dirty="0" smtClean="0">
                <a:solidFill>
                  <a:schemeClr val="tx1"/>
                </a:solidFill>
              </a:rPr>
              <a:t>法是因為我們有三種圖片出現張數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algn="ctr"/>
            <a:r>
              <a:rPr lang="zh-TW" altLang="en-US" dirty="0">
                <a:solidFill>
                  <a:schemeClr val="tx1"/>
                </a:solidFill>
              </a:rPr>
              <a:t>分別</a:t>
            </a:r>
            <a:r>
              <a:rPr lang="zh-TW" altLang="en-US" dirty="0" smtClean="0">
                <a:solidFill>
                  <a:schemeClr val="tx1"/>
                </a:solidFill>
              </a:rPr>
              <a:t>為</a:t>
            </a:r>
            <a:r>
              <a:rPr lang="en-US" altLang="zh-TW" dirty="0" smtClean="0">
                <a:solidFill>
                  <a:schemeClr val="tx1"/>
                </a:solidFill>
              </a:rPr>
              <a:t>13</a:t>
            </a:r>
            <a:r>
              <a:rPr lang="zh-TW" altLang="en-US" dirty="0" smtClean="0">
                <a:solidFill>
                  <a:schemeClr val="tx1"/>
                </a:solidFill>
              </a:rPr>
              <a:t>張  </a:t>
            </a:r>
            <a:r>
              <a:rPr lang="en-US" altLang="zh-TW" dirty="0" smtClean="0">
                <a:solidFill>
                  <a:schemeClr val="tx1"/>
                </a:solidFill>
              </a:rPr>
              <a:t>12</a:t>
            </a:r>
            <a:r>
              <a:rPr lang="zh-TW" altLang="en-US" dirty="0" smtClean="0">
                <a:solidFill>
                  <a:schemeClr val="tx1"/>
                </a:solidFill>
              </a:rPr>
              <a:t>張  </a:t>
            </a:r>
            <a:r>
              <a:rPr lang="en-US" altLang="zh-TW" dirty="0" smtClean="0">
                <a:solidFill>
                  <a:schemeClr val="tx1"/>
                </a:solidFill>
              </a:rPr>
              <a:t>10</a:t>
            </a:r>
            <a:r>
              <a:rPr lang="zh-TW" altLang="en-US" dirty="0" smtClean="0">
                <a:solidFill>
                  <a:schemeClr val="tx1"/>
                </a:solidFill>
              </a:rPr>
              <a:t>張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圖說文字 15"/>
          <p:cNvSpPr/>
          <p:nvPr/>
        </p:nvSpPr>
        <p:spPr>
          <a:xfrm>
            <a:off x="4581525" y="5581650"/>
            <a:ext cx="5172075" cy="971550"/>
          </a:xfrm>
          <a:prstGeom prst="wedgeRectCallout">
            <a:avLst>
              <a:gd name="adj1" fmla="val -63559"/>
              <a:gd name="adj2" fmla="val 23284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在開始遊戲時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,</a:t>
            </a:r>
          </a:p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將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START,EXIT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隱藏</a:t>
            </a:r>
            <a:endParaRPr lang="en-US" altLang="zh-TW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altLang="zh-TW" dirty="0" smtClean="0">
                <a:solidFill>
                  <a:sysClr val="windowText" lastClr="000000"/>
                </a:solidFill>
              </a:rPr>
              <a:t>NEXT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及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checkbox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顯示出來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12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3" grpId="0" animBg="1"/>
      <p:bldP spid="3" grpId="1" animBg="1"/>
      <p:bldP spid="8" grpId="0" animBg="1"/>
      <p:bldP spid="8" grpId="1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 descr="C:\Users\Barry\Desktop\matlab\ppt\擷取_2015_12_16_10_16_07_25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20313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遊戲開始介面</a:t>
            </a:r>
            <a:endParaRPr lang="zh-TW" altLang="en-US" sz="2400" b="1" dirty="0">
              <a:solidFill>
                <a:srgbClr val="2592C3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362575" y="2886075"/>
            <a:ext cx="4126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在這裡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我先以                    為選擇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62575" y="4133850"/>
            <a:ext cx="32013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”START”</a:t>
            </a:r>
            <a:r>
              <a:rPr lang="zh-TW" altLang="en-US" sz="2000" dirty="0" smtClean="0"/>
              <a:t>開始遊戲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591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350" y="617100"/>
            <a:ext cx="6096000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400" dirty="0">
                <a:solidFill>
                  <a:srgbClr val="FF0000"/>
                </a:solidFill>
              </a:rPr>
              <a:t>for</a:t>
            </a:r>
            <a:r>
              <a:rPr lang="en-US" altLang="zh-TW" sz="1400" dirty="0"/>
              <a:t> L = 1:5</a:t>
            </a:r>
          </a:p>
          <a:p>
            <a:r>
              <a:rPr lang="da-DK" altLang="zh-TW" sz="1400" dirty="0"/>
              <a:t>    for k = 1:25 </a:t>
            </a:r>
            <a:endParaRPr lang="da-DK" altLang="zh-TW" sz="1400" dirty="0" smtClean="0"/>
          </a:p>
          <a:p>
            <a:r>
              <a:rPr lang="zh-TW" altLang="en-US" sz="1400" dirty="0"/>
              <a:t> </a:t>
            </a:r>
            <a:r>
              <a:rPr lang="zh-TW" altLang="en-US" sz="1400" dirty="0" smtClean="0"/>
              <a:t>   </a:t>
            </a:r>
            <a:r>
              <a:rPr lang="da-DK" altLang="zh-TW" sz="1400" dirty="0" smtClean="0"/>
              <a:t>set(handles</a:t>
            </a:r>
            <a:r>
              <a:rPr lang="da-DK" altLang="zh-TW" sz="1400" dirty="0"/>
              <a:t>.(sprintf('B%d',k)),'visible','Off');  </a:t>
            </a:r>
          </a:p>
          <a:p>
            <a:r>
              <a:rPr lang="en-US" altLang="zh-TW" sz="1400" dirty="0"/>
              <a:t>    end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>
                <a:solidFill>
                  <a:srgbClr val="FFC000"/>
                </a:solidFill>
              </a:rPr>
              <a:t>if</a:t>
            </a:r>
            <a:r>
              <a:rPr lang="en-US" altLang="zh-TW" sz="1400" dirty="0"/>
              <a:t> L == 1</a:t>
            </a:r>
          </a:p>
          <a:p>
            <a:r>
              <a:rPr lang="en-US" altLang="zh-TW" sz="1400" dirty="0"/>
              <a:t>        ordering1 = </a:t>
            </a:r>
            <a:r>
              <a:rPr lang="en-US" altLang="zh-TW" sz="1400" dirty="0" err="1"/>
              <a:t>randperm</a:t>
            </a:r>
            <a:r>
              <a:rPr lang="en-US" altLang="zh-TW" sz="1400" dirty="0"/>
              <a:t>(13);</a:t>
            </a:r>
          </a:p>
          <a:p>
            <a:r>
              <a:rPr lang="en-US" altLang="zh-TW" sz="1400" dirty="0"/>
              <a:t>        for j = 1:13</a:t>
            </a:r>
          </a:p>
          <a:p>
            <a:r>
              <a:rPr lang="en-US" altLang="zh-TW" sz="1400" dirty="0"/>
              <a:t>            X = Xpos1(ordering1(j)); </a:t>
            </a:r>
          </a:p>
          <a:p>
            <a:r>
              <a:rPr lang="en-US" altLang="zh-TW" sz="1400" dirty="0"/>
              <a:t>            Y = Ypos1(ordering1(j));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</a:t>
            </a:r>
            <a:r>
              <a:rPr lang="en-US" altLang="zh-TW" sz="1400" dirty="0" err="1"/>
              <a:t>visible','On</a:t>
            </a:r>
            <a:r>
              <a:rPr lang="en-US" altLang="zh-TW" sz="1400" dirty="0"/>
              <a:t>');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))),'Position',[X Y 18.1 6.9]);</a:t>
            </a:r>
          </a:p>
          <a:p>
            <a:r>
              <a:rPr lang="en-US" altLang="zh-TW" sz="1400" dirty="0"/>
              <a:t>        end</a:t>
            </a:r>
          </a:p>
          <a:p>
            <a:r>
              <a:rPr lang="en-US" altLang="zh-TW" sz="1400" dirty="0"/>
              <a:t>    </a:t>
            </a:r>
            <a:r>
              <a:rPr lang="en-US" altLang="zh-TW" sz="1400" dirty="0" err="1">
                <a:solidFill>
                  <a:srgbClr val="FFC000"/>
                </a:solidFill>
              </a:rPr>
              <a:t>elseif</a:t>
            </a:r>
            <a:r>
              <a:rPr lang="en-US" altLang="zh-TW" sz="1400" dirty="0">
                <a:solidFill>
                  <a:srgbClr val="FFC000"/>
                </a:solidFill>
              </a:rPr>
              <a:t> </a:t>
            </a:r>
            <a:r>
              <a:rPr lang="en-US" altLang="zh-TW" sz="1400" dirty="0"/>
              <a:t>L &lt;=3</a:t>
            </a:r>
          </a:p>
          <a:p>
            <a:r>
              <a:rPr lang="en-US" altLang="zh-TW" sz="1400" dirty="0"/>
              <a:t>        ordering2 = </a:t>
            </a:r>
            <a:r>
              <a:rPr lang="en-US" altLang="zh-TW" sz="1400" dirty="0" err="1"/>
              <a:t>randperm</a:t>
            </a:r>
            <a:r>
              <a:rPr lang="en-US" altLang="zh-TW" sz="1400" dirty="0"/>
              <a:t>(12);</a:t>
            </a:r>
          </a:p>
          <a:p>
            <a:r>
              <a:rPr lang="en-US" altLang="zh-TW" sz="1400" dirty="0"/>
              <a:t>        for j = 1:12</a:t>
            </a:r>
          </a:p>
          <a:p>
            <a:r>
              <a:rPr lang="en-US" altLang="zh-TW" sz="1400" dirty="0"/>
              <a:t>            X = Xpos2(ordering2(j)); </a:t>
            </a:r>
          </a:p>
          <a:p>
            <a:r>
              <a:rPr lang="en-US" altLang="zh-TW" sz="1400" dirty="0"/>
              <a:t>            Y = Ypos2(ordering2(j));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</a:t>
            </a:r>
            <a:r>
              <a:rPr lang="en-US" altLang="zh-TW" sz="1400" dirty="0" err="1"/>
              <a:t>visible','On</a:t>
            </a:r>
            <a:r>
              <a:rPr lang="en-US" altLang="zh-TW" sz="1400" dirty="0"/>
              <a:t>');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))),'Position',[X Y 18.1 6.9]);</a:t>
            </a:r>
          </a:p>
          <a:p>
            <a:r>
              <a:rPr lang="en-US" altLang="zh-TW" sz="1400" dirty="0"/>
              <a:t>        end</a:t>
            </a:r>
          </a:p>
          <a:p>
            <a:r>
              <a:rPr lang="en-US" altLang="zh-TW" sz="1400" dirty="0">
                <a:solidFill>
                  <a:srgbClr val="FFC000"/>
                </a:solidFill>
              </a:rPr>
              <a:t>    else</a:t>
            </a:r>
          </a:p>
          <a:p>
            <a:r>
              <a:rPr lang="en-US" altLang="zh-TW" sz="1400" dirty="0"/>
              <a:t>        ordering3 = </a:t>
            </a:r>
            <a:r>
              <a:rPr lang="en-US" altLang="zh-TW" sz="1400" dirty="0" err="1"/>
              <a:t>randperm</a:t>
            </a:r>
            <a:r>
              <a:rPr lang="en-US" altLang="zh-TW" sz="1400" dirty="0"/>
              <a:t>(10);</a:t>
            </a:r>
          </a:p>
          <a:p>
            <a:r>
              <a:rPr lang="en-US" altLang="zh-TW" sz="1400" dirty="0"/>
              <a:t>        for j = 1:10</a:t>
            </a:r>
          </a:p>
          <a:p>
            <a:r>
              <a:rPr lang="en-US" altLang="zh-TW" sz="1400" dirty="0"/>
              <a:t>            X = Xpos3(ordering3(j)); </a:t>
            </a:r>
          </a:p>
          <a:p>
            <a:r>
              <a:rPr lang="en-US" altLang="zh-TW" sz="1400" dirty="0"/>
              <a:t>            Y = Ypos3(ordering3(j));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</a:t>
            </a:r>
            <a:r>
              <a:rPr lang="en-US" altLang="zh-TW" sz="1400" dirty="0" err="1"/>
              <a:t>visible','On</a:t>
            </a:r>
            <a:r>
              <a:rPr lang="en-US" altLang="zh-TW" sz="1400" dirty="0"/>
              <a:t>'); </a:t>
            </a:r>
          </a:p>
          <a:p>
            <a:r>
              <a:rPr lang="en-US" altLang="zh-TW" sz="1400" dirty="0"/>
              <a:t>            set(handles.(</a:t>
            </a:r>
            <a:r>
              <a:rPr lang="en-US" altLang="zh-TW" sz="1400" dirty="0" err="1"/>
              <a:t>sprintf</a:t>
            </a:r>
            <a:r>
              <a:rPr lang="en-US" altLang="zh-TW" sz="1400" dirty="0"/>
              <a:t>('</a:t>
            </a:r>
            <a:r>
              <a:rPr lang="en-US" altLang="zh-TW" sz="1400" dirty="0" err="1"/>
              <a:t>B%d</a:t>
            </a:r>
            <a:r>
              <a:rPr lang="en-US" altLang="zh-TW" sz="1400" dirty="0"/>
              <a:t>',bits(</a:t>
            </a:r>
            <a:r>
              <a:rPr lang="en-US" altLang="zh-TW" sz="1400" dirty="0" err="1"/>
              <a:t>L,j</a:t>
            </a:r>
            <a:r>
              <a:rPr lang="en-US" altLang="zh-TW" sz="1400" dirty="0"/>
              <a:t>))),'Position',[X Y 18.1 6.9]);</a:t>
            </a:r>
          </a:p>
          <a:p>
            <a:r>
              <a:rPr lang="en-US" altLang="zh-TW" sz="1400" dirty="0"/>
              <a:t>        end</a:t>
            </a:r>
          </a:p>
          <a:p>
            <a:r>
              <a:rPr lang="en-US" altLang="zh-TW" sz="1400" dirty="0">
                <a:solidFill>
                  <a:srgbClr val="FFC000"/>
                </a:solidFill>
              </a:rPr>
              <a:t>    end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740915" y="2962275"/>
            <a:ext cx="54168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在</a:t>
            </a:r>
            <a:r>
              <a:rPr lang="en-US" altLang="zh-TW" sz="2400" b="1" dirty="0" smtClean="0"/>
              <a:t>5</a:t>
            </a:r>
            <a:r>
              <a:rPr lang="zh-TW" altLang="en-US" sz="2400" b="1" dirty="0" smtClean="0"/>
              <a:t>次詢問中</a:t>
            </a:r>
            <a:endParaRPr lang="en-US" altLang="zh-TW" sz="2400" b="1" dirty="0" smtClean="0"/>
          </a:p>
          <a:p>
            <a:r>
              <a:rPr lang="zh-TW" altLang="en-US" sz="2400" b="1" dirty="0"/>
              <a:t>有</a:t>
            </a:r>
            <a:r>
              <a:rPr lang="zh-TW" altLang="en-US" sz="2400" b="1" dirty="0" smtClean="0"/>
              <a:t>三種的</a:t>
            </a:r>
            <a:r>
              <a:rPr lang="zh-TW" altLang="en-US" sz="2400" b="1" dirty="0"/>
              <a:t>展示圖片</a:t>
            </a:r>
            <a:r>
              <a:rPr lang="zh-TW" altLang="en-US" sz="2400" b="1" dirty="0" smtClean="0"/>
              <a:t>數量及擺放位置不同</a:t>
            </a:r>
            <a:endParaRPr lang="en-US" altLang="zh-TW" sz="2400" b="1" dirty="0" smtClean="0"/>
          </a:p>
          <a:p>
            <a:r>
              <a:rPr lang="zh-TW" altLang="en-US" sz="2400" b="1" dirty="0"/>
              <a:t>故以</a:t>
            </a:r>
            <a:r>
              <a:rPr lang="en-US" altLang="zh-TW" sz="2400" b="1" dirty="0">
                <a:solidFill>
                  <a:srgbClr val="FFC000"/>
                </a:solidFill>
              </a:rPr>
              <a:t>if</a:t>
            </a:r>
            <a:r>
              <a:rPr lang="zh-TW" altLang="en-US" sz="2400" b="1" dirty="0"/>
              <a:t>來分別展示</a:t>
            </a:r>
          </a:p>
        </p:txBody>
      </p:sp>
    </p:spTree>
    <p:extLst>
      <p:ext uri="{BB962C8B-B14F-4D97-AF65-F5344CB8AC3E}">
        <p14:creationId xmlns:p14="http://schemas.microsoft.com/office/powerpoint/2010/main" val="392113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1000" y="20014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set(handles.checkbox1,'value',0);</a:t>
            </a:r>
          </a:p>
          <a:p>
            <a:r>
              <a:rPr lang="en-US" altLang="zh-TW" dirty="0"/>
              <a:t>    set(handles.Next,'value',0);</a:t>
            </a:r>
          </a:p>
          <a:p>
            <a:r>
              <a:rPr lang="en-US" altLang="zh-TW" dirty="0"/>
              <a:t>    done = get(</a:t>
            </a:r>
            <a:r>
              <a:rPr lang="en-US" altLang="zh-TW" dirty="0" err="1"/>
              <a:t>handles.Next,'value</a:t>
            </a:r>
            <a:r>
              <a:rPr lang="en-US" altLang="zh-TW" dirty="0"/>
              <a:t>');</a:t>
            </a:r>
          </a:p>
          <a:p>
            <a:r>
              <a:rPr lang="zh-TW" altLang="en-US" dirty="0"/>
              <a:t> </a:t>
            </a:r>
          </a:p>
          <a:p>
            <a:r>
              <a:rPr lang="en-US" altLang="zh-TW" dirty="0"/>
              <a:t>    while done == 0</a:t>
            </a:r>
          </a:p>
          <a:p>
            <a:r>
              <a:rPr lang="en-US" altLang="zh-TW" dirty="0"/>
              <a:t>          pause(0.2);</a:t>
            </a:r>
          </a:p>
          <a:p>
            <a:r>
              <a:rPr lang="en-US" altLang="zh-TW" dirty="0"/>
              <a:t>          done = get(</a:t>
            </a:r>
            <a:r>
              <a:rPr lang="en-US" altLang="zh-TW" dirty="0" err="1"/>
              <a:t>handles.Next,'value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    end</a:t>
            </a:r>
          </a:p>
          <a:p>
            <a:r>
              <a:rPr lang="en-US" altLang="zh-TW" dirty="0"/>
              <a:t>    g = get(handles.checkbox1,'value');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FFC000"/>
                </a:solidFill>
              </a:rPr>
              <a:t>if</a:t>
            </a:r>
            <a:r>
              <a:rPr lang="en-US" altLang="zh-TW" dirty="0"/>
              <a:t> g == 1 </a:t>
            </a:r>
          </a:p>
          <a:p>
            <a:r>
              <a:rPr lang="en-US" altLang="zh-TW" dirty="0"/>
              <a:t>       Tar = Tar + bits(L,1) </a:t>
            </a:r>
          </a:p>
          <a:p>
            <a:r>
              <a:rPr lang="en-US" altLang="zh-TW" dirty="0"/>
              <a:t>    </a:t>
            </a:r>
            <a:r>
              <a:rPr lang="en-US" altLang="zh-TW" dirty="0">
                <a:solidFill>
                  <a:srgbClr val="FFC000"/>
                </a:solidFill>
              </a:rPr>
              <a:t>end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552450" y="1028700"/>
            <a:ext cx="220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</a:t>
            </a:r>
            <a:r>
              <a:rPr lang="zh-TW" altLang="en-US" dirty="0" smtClean="0"/>
              <a:t>接續上一個程式碼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600575" y="2647771"/>
            <a:ext cx="5357557" cy="15696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設置</a:t>
            </a:r>
            <a:r>
              <a:rPr lang="en-US" altLang="zh-TW" sz="2400" b="1" dirty="0" smtClean="0"/>
              <a:t>checkbox</a:t>
            </a:r>
          </a:p>
          <a:p>
            <a:r>
              <a:rPr lang="zh-TW" altLang="en-US" sz="2400" b="1" dirty="0" smtClean="0"/>
              <a:t>如果勾選</a:t>
            </a:r>
            <a:r>
              <a:rPr lang="en-US" altLang="zh-TW" sz="2400" b="1" dirty="0" smtClean="0"/>
              <a:t>checkbox,</a:t>
            </a:r>
            <a:r>
              <a:rPr lang="zh-TW" altLang="en-US" sz="2400" b="1" dirty="0" smtClean="0"/>
              <a:t>會將本題的值算入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(ex: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(2^2=4)</a:t>
            </a:r>
            <a:r>
              <a:rPr lang="zh-TW" altLang="en-US" sz="2400" b="1" dirty="0" smtClean="0"/>
              <a:t>算入</a:t>
            </a:r>
            <a:r>
              <a:rPr lang="en-US" altLang="zh-TW" sz="2400" b="1" dirty="0" smtClean="0"/>
              <a:t>)</a:t>
            </a:r>
          </a:p>
          <a:p>
            <a:r>
              <a:rPr lang="zh-TW" altLang="en-US" sz="2400" b="1" dirty="0"/>
              <a:t>如果沒有</a:t>
            </a:r>
            <a:r>
              <a:rPr lang="en-US" altLang="zh-TW" sz="2400" b="1" dirty="0"/>
              <a:t>,</a:t>
            </a:r>
            <a:r>
              <a:rPr lang="zh-TW" altLang="en-US" sz="2400" b="1" dirty="0"/>
              <a:t>則不</a:t>
            </a:r>
            <a:r>
              <a:rPr lang="zh-TW" altLang="en-US" sz="2400" b="1" dirty="0" smtClean="0"/>
              <a:t>帶入該值</a:t>
            </a:r>
            <a:endParaRPr lang="zh-TW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657225" y="3057525"/>
            <a:ext cx="3943350" cy="11599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形圖說文字 6"/>
          <p:cNvSpPr/>
          <p:nvPr/>
        </p:nvSpPr>
        <p:spPr>
          <a:xfrm>
            <a:off x="3809999" y="4643437"/>
            <a:ext cx="3114675" cy="1762125"/>
          </a:xfrm>
          <a:prstGeom prst="wedgeEllipseCallout">
            <a:avLst>
              <a:gd name="adj1" fmla="val -44992"/>
              <a:gd name="adj2" fmla="val -720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4000" dirty="0" smtClean="0"/>
              <a:t>???????????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12132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0975" y="711845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for k = 1:25 </a:t>
            </a:r>
          </a:p>
          <a:p>
            <a:r>
              <a:rPr lang="da-DK" altLang="zh-TW" dirty="0"/>
              <a:t>    set(handles.(sprintf('B%d',k)),'visible','Off'); </a:t>
            </a:r>
          </a:p>
          <a:p>
            <a:r>
              <a:rPr lang="en-US" altLang="zh-TW" dirty="0"/>
              <a:t>end</a:t>
            </a:r>
          </a:p>
          <a:p>
            <a:r>
              <a:rPr lang="zh-TW" altLang="en-US" dirty="0"/>
              <a:t>    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handles.Correct,'visible','On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set(handles.checkbox1,'visible','Off');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handles.Next,'visible','Off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handles.Exit,'visible','On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handles.Restart,'visible','On</a:t>
            </a:r>
            <a:r>
              <a:rPr lang="en-US" altLang="zh-TW" dirty="0"/>
              <a:t>');</a:t>
            </a:r>
          </a:p>
          <a:p>
            <a:r>
              <a:rPr lang="zh-TW" altLang="en-US" dirty="0"/>
              <a:t>    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if</a:t>
            </a:r>
            <a:r>
              <a:rPr lang="en-US" altLang="zh-TW" dirty="0"/>
              <a:t> Tar &gt; 25 || Tar == 0 </a:t>
            </a:r>
          </a:p>
          <a:p>
            <a:r>
              <a:rPr lang="en-US" altLang="zh-TW" dirty="0"/>
              <a:t>   set(</a:t>
            </a:r>
            <a:r>
              <a:rPr lang="en-US" altLang="zh-TW" dirty="0" err="1"/>
              <a:t>handles.Correct,'visible','Off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   set(</a:t>
            </a:r>
            <a:r>
              <a:rPr lang="en-US" altLang="zh-TW" dirty="0" err="1"/>
              <a:t>handles.Wrong,'visible','On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   set(</a:t>
            </a:r>
            <a:r>
              <a:rPr lang="en-US" altLang="zh-TW" dirty="0" err="1"/>
              <a:t>handles.creep,'visible','On</a:t>
            </a:r>
            <a:r>
              <a:rPr lang="en-US" altLang="zh-TW" dirty="0"/>
              <a:t>');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else</a:t>
            </a:r>
          </a:p>
          <a:p>
            <a:r>
              <a:rPr lang="en-US" altLang="zh-TW" dirty="0"/>
              <a:t>   set(handles.(</a:t>
            </a:r>
            <a:r>
              <a:rPr lang="en-US" altLang="zh-TW" dirty="0" err="1"/>
              <a:t>sprintf</a:t>
            </a:r>
            <a:r>
              <a:rPr lang="en-US" altLang="zh-TW" dirty="0"/>
              <a:t>('</a:t>
            </a:r>
            <a:r>
              <a:rPr lang="en-US" altLang="zh-TW" dirty="0" err="1"/>
              <a:t>B%d</a:t>
            </a:r>
            <a:r>
              <a:rPr lang="en-US" altLang="zh-TW" dirty="0"/>
              <a:t>',Tar)),'</a:t>
            </a:r>
            <a:r>
              <a:rPr lang="en-US" altLang="zh-TW" dirty="0" err="1"/>
              <a:t>visible','On','Position</a:t>
            </a:r>
            <a:r>
              <a:rPr lang="en-US" altLang="zh-TW" dirty="0"/>
              <a:t>',[40,15,18.1,6.9]);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end</a:t>
            </a:r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4248150" y="1797218"/>
            <a:ext cx="3695242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在這裡</a:t>
            </a:r>
            <a:r>
              <a:rPr lang="en-US" altLang="zh-TW" sz="2000" b="1" dirty="0" smtClean="0"/>
              <a:t>,</a:t>
            </a:r>
          </a:p>
          <a:p>
            <a:r>
              <a:rPr lang="zh-TW" altLang="en-US" sz="2000" b="1" dirty="0"/>
              <a:t>如果玩家有答</a:t>
            </a:r>
            <a:r>
              <a:rPr lang="zh-TW" altLang="en-US" sz="2000" b="1" dirty="0" smtClean="0"/>
              <a:t>出一個圖案</a:t>
            </a:r>
            <a:endParaRPr lang="en-US" altLang="zh-TW" sz="2000" b="1" dirty="0" smtClean="0"/>
          </a:p>
          <a:p>
            <a:r>
              <a:rPr lang="zh-TW" altLang="en-US" sz="2000" b="1" dirty="0"/>
              <a:t>則會</a:t>
            </a:r>
            <a:r>
              <a:rPr lang="zh-TW" altLang="en-US" sz="2000" b="1" dirty="0" smtClean="0"/>
              <a:t>出現</a:t>
            </a:r>
            <a:r>
              <a:rPr lang="en-US" altLang="zh-TW" sz="2000" b="1" dirty="0" smtClean="0"/>
              <a:t>“Correct”</a:t>
            </a:r>
            <a:r>
              <a:rPr lang="zh-TW" altLang="en-US" sz="2000" b="1" dirty="0" smtClean="0"/>
              <a:t>的</a:t>
            </a:r>
            <a:r>
              <a:rPr lang="zh-TW" altLang="en-US" sz="2000" b="1" dirty="0"/>
              <a:t>文字方塊</a:t>
            </a:r>
          </a:p>
        </p:txBody>
      </p:sp>
      <p:pic>
        <p:nvPicPr>
          <p:cNvPr id="5122" name="Picture 2" descr="C:\Users\Barry\Desktop\matlab\ppt\擷取_2015_12_16_10_16_50_9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4046" y="1752600"/>
            <a:ext cx="3910777" cy="470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180135" y="3596902"/>
            <a:ext cx="4336636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而如果值大於</a:t>
            </a:r>
            <a:r>
              <a:rPr lang="en-US" altLang="zh-TW" sz="2000" b="1" dirty="0" smtClean="0"/>
              <a:t>25</a:t>
            </a:r>
            <a:r>
              <a:rPr lang="zh-TW" altLang="en-US" sz="2000" b="1" dirty="0" smtClean="0"/>
              <a:t>或等於</a:t>
            </a:r>
            <a:r>
              <a:rPr lang="en-US" altLang="zh-TW" sz="2000" b="1" dirty="0" smtClean="0"/>
              <a:t>0</a:t>
            </a:r>
          </a:p>
          <a:p>
            <a:r>
              <a:rPr lang="zh-TW" altLang="en-US" sz="2000" b="1" dirty="0"/>
              <a:t>則會</a:t>
            </a:r>
            <a:r>
              <a:rPr lang="zh-TW" altLang="en-US" sz="2000" b="1" dirty="0" smtClean="0"/>
              <a:t>關掉</a:t>
            </a:r>
            <a:r>
              <a:rPr lang="en-US" altLang="zh-TW" sz="2000" b="1" dirty="0" smtClean="0"/>
              <a:t>Correct</a:t>
            </a:r>
          </a:p>
          <a:p>
            <a:r>
              <a:rPr lang="zh-TW" altLang="en-US" sz="2000" b="1" dirty="0"/>
              <a:t>顯示</a:t>
            </a:r>
            <a:r>
              <a:rPr lang="en-US" altLang="zh-TW" sz="2000" b="1" dirty="0" smtClean="0"/>
              <a:t>Wrong(</a:t>
            </a:r>
            <a:r>
              <a:rPr lang="zh-TW" altLang="en-US" sz="2000" b="1" dirty="0" smtClean="0"/>
              <a:t>文字方塊</a:t>
            </a:r>
            <a:r>
              <a:rPr lang="en-US" altLang="zh-TW" sz="2000" b="1" dirty="0" smtClean="0"/>
              <a:t>)</a:t>
            </a:r>
            <a:r>
              <a:rPr lang="zh-TW" altLang="en-US" sz="2000" b="1" dirty="0" smtClean="0"/>
              <a:t>及</a:t>
            </a:r>
            <a:r>
              <a:rPr lang="en-US" altLang="zh-TW" sz="2000" b="1" dirty="0" smtClean="0"/>
              <a:t>Creep(</a:t>
            </a:r>
            <a:r>
              <a:rPr lang="zh-TW" altLang="en-US" sz="2000" b="1" dirty="0" smtClean="0"/>
              <a:t>胡迪</a:t>
            </a:r>
            <a:r>
              <a:rPr lang="en-US" altLang="zh-TW" sz="2000" b="1" dirty="0" smtClean="0"/>
              <a:t>)</a:t>
            </a:r>
            <a:endParaRPr lang="zh-TW" altLang="en-US" sz="2000" b="1" dirty="0"/>
          </a:p>
        </p:txBody>
      </p:sp>
      <p:pic>
        <p:nvPicPr>
          <p:cNvPr id="5123" name="Picture 3" descr="C:\Users\Barry\Desktop\matlab\ppt\擷取_2015_12_16_10_17_06_4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821" y="1866899"/>
            <a:ext cx="3391703" cy="407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橢圓 4"/>
          <p:cNvSpPr/>
          <p:nvPr/>
        </p:nvSpPr>
        <p:spPr>
          <a:xfrm>
            <a:off x="9979435" y="1752600"/>
            <a:ext cx="1955389" cy="1104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34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5" grpId="0" animBg="1"/>
      <p:bldP spid="5" grpId="1" animBg="1"/>
      <p:bldP spid="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0500" y="2069038"/>
            <a:ext cx="817245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% --- Executes on button press in Exit.</a:t>
            </a:r>
          </a:p>
          <a:p>
            <a:r>
              <a:rPr lang="en-US" altLang="zh-TW" dirty="0"/>
              <a:t>function </a:t>
            </a:r>
            <a:r>
              <a:rPr lang="en-US" altLang="zh-TW" dirty="0" err="1"/>
              <a:t>Exit_Callback</a:t>
            </a:r>
            <a:r>
              <a:rPr lang="en-US" altLang="zh-TW" dirty="0"/>
              <a:t>(</a:t>
            </a:r>
            <a:r>
              <a:rPr lang="en-US" altLang="zh-TW" dirty="0" err="1"/>
              <a:t>hObject</a:t>
            </a:r>
            <a:r>
              <a:rPr lang="en-US" altLang="zh-TW" dirty="0"/>
              <a:t>, </a:t>
            </a:r>
            <a:r>
              <a:rPr lang="en-US" altLang="zh-TW" dirty="0" err="1"/>
              <a:t>eventdata</a:t>
            </a:r>
            <a:r>
              <a:rPr lang="en-US" altLang="zh-TW" dirty="0"/>
              <a:t>, handles)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% 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hObject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    handle to Exit (see GCBO)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% </a:t>
            </a:r>
            <a:r>
              <a:rPr lang="en-US" altLang="zh-TW" dirty="0" err="1">
                <a:solidFill>
                  <a:schemeClr val="accent2">
                    <a:lumMod val="75000"/>
                  </a:schemeClr>
                </a:solidFill>
              </a:rPr>
              <a:t>eventdata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  reserved - to be defined in a future version of MATLAB</a:t>
            </a:r>
          </a:p>
          <a:p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% handles    structure with handles and user data (see GUIDATA)</a:t>
            </a:r>
          </a:p>
          <a:p>
            <a:r>
              <a:rPr lang="pt-BR" altLang="zh-TW" dirty="0"/>
              <a:t>exit= questdlg</a:t>
            </a:r>
            <a:r>
              <a:rPr lang="pt-BR" altLang="zh-TW" dirty="0" smtClean="0"/>
              <a:t>(‘</a:t>
            </a:r>
            <a:r>
              <a:rPr lang="zh-TW" altLang="en-US" dirty="0"/>
              <a:t>您</a:t>
            </a:r>
            <a:r>
              <a:rPr lang="zh-TW" altLang="en-US" dirty="0" smtClean="0"/>
              <a:t>要結束本應用程式</a:t>
            </a:r>
            <a:r>
              <a:rPr lang="en-US" altLang="zh-TW" dirty="0" smtClean="0"/>
              <a:t>?’,’</a:t>
            </a:r>
            <a:r>
              <a:rPr lang="zh-TW" altLang="en-US" dirty="0" smtClean="0"/>
              <a:t>離開</a:t>
            </a:r>
            <a:r>
              <a:rPr lang="en-US" altLang="zh-TW" dirty="0" smtClean="0"/>
              <a:t>’,’</a:t>
            </a:r>
            <a:r>
              <a:rPr lang="zh-TW" altLang="en-US" dirty="0" smtClean="0"/>
              <a:t>是</a:t>
            </a:r>
            <a:r>
              <a:rPr lang="en-US" altLang="zh-TW" dirty="0" smtClean="0"/>
              <a:t>’,’</a:t>
            </a:r>
            <a:r>
              <a:rPr lang="zh-TW" altLang="en-US" dirty="0" smtClean="0"/>
              <a:t>否</a:t>
            </a:r>
            <a:r>
              <a:rPr lang="en-US" altLang="zh-TW" dirty="0" smtClean="0"/>
              <a:t>’,’</a:t>
            </a:r>
            <a:r>
              <a:rPr lang="zh-TW" altLang="en-US" dirty="0" smtClean="0"/>
              <a:t>否</a:t>
            </a:r>
            <a:r>
              <a:rPr lang="en-US" altLang="zh-TW" dirty="0" smtClean="0"/>
              <a:t>’)</a:t>
            </a:r>
            <a:endParaRPr lang="pt-BR" altLang="zh-TW" dirty="0"/>
          </a:p>
          <a:p>
            <a:r>
              <a:rPr lang="en-US" altLang="zh-TW" dirty="0"/>
              <a:t>if exit == </a:t>
            </a:r>
            <a:r>
              <a:rPr lang="en-US" altLang="zh-TW" dirty="0" smtClean="0"/>
              <a:t>‘</a:t>
            </a:r>
            <a:r>
              <a:rPr lang="zh-TW" altLang="en-US" dirty="0" smtClean="0"/>
              <a:t>是</a:t>
            </a:r>
            <a:r>
              <a:rPr lang="en-US" altLang="zh-TW" dirty="0" smtClean="0"/>
              <a:t>'</a:t>
            </a:r>
            <a:endParaRPr lang="en-US" altLang="zh-TW" dirty="0"/>
          </a:p>
          <a:p>
            <a:r>
              <a:rPr lang="en-US" altLang="zh-TW" dirty="0"/>
              <a:t>   close(</a:t>
            </a:r>
            <a:r>
              <a:rPr lang="en-US" altLang="zh-TW" dirty="0" err="1"/>
              <a:t>gcf</a:t>
            </a:r>
            <a:r>
              <a:rPr lang="en-US" altLang="zh-TW" dirty="0"/>
              <a:t>) </a:t>
            </a:r>
          </a:p>
          <a:p>
            <a:r>
              <a:rPr lang="en-US" altLang="zh-TW" dirty="0"/>
              <a:t>end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542075" y="1379488"/>
            <a:ext cx="2571538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/>
              <a:t>設置</a:t>
            </a:r>
            <a:r>
              <a:rPr lang="en-US" altLang="zh-TW" sz="3200" b="1" dirty="0" smtClean="0"/>
              <a:t>Exit</a:t>
            </a:r>
            <a:r>
              <a:rPr lang="zh-TW" altLang="en-US" sz="3200" b="1" dirty="0" smtClean="0"/>
              <a:t>按鍵</a:t>
            </a:r>
            <a:endParaRPr lang="zh-TW" altLang="en-US" sz="3200" b="1" dirty="0"/>
          </a:p>
        </p:txBody>
      </p:sp>
      <p:sp>
        <p:nvSpPr>
          <p:cNvPr id="5" name="矩形圖說文字 4"/>
          <p:cNvSpPr/>
          <p:nvPr/>
        </p:nvSpPr>
        <p:spPr>
          <a:xfrm>
            <a:off x="1133474" y="4365501"/>
            <a:ext cx="5562600" cy="2324100"/>
          </a:xfrm>
          <a:prstGeom prst="wedgeRectCallout">
            <a:avLst>
              <a:gd name="adj1" fmla="val -5729"/>
              <a:gd name="adj2" fmla="val -7479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離開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: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彈出小視窗的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title</a:t>
            </a:r>
          </a:p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是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: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左邊的選擇按鈕</a:t>
            </a:r>
            <a:endParaRPr lang="en-US" altLang="zh-TW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TW" altLang="en-US" dirty="0" smtClean="0">
                <a:solidFill>
                  <a:sysClr val="windowText" lastClr="000000"/>
                </a:solidFill>
              </a:rPr>
              <a:t>第一個否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: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右邊的選擇按鈕</a:t>
            </a:r>
            <a:endParaRPr lang="en-US" altLang="zh-TW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zh-TW" altLang="en-US" dirty="0">
                <a:solidFill>
                  <a:sysClr val="windowText" lastClr="000000"/>
                </a:solidFill>
              </a:rPr>
              <a:t>第二個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否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: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預設按鈕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(</a:t>
            </a:r>
            <a:r>
              <a:rPr lang="zh-TW" altLang="en-US" dirty="0" smtClean="0">
                <a:solidFill>
                  <a:sysClr val="windowText" lastClr="000000"/>
                </a:solidFill>
              </a:rPr>
              <a:t>會將右邊的按鈕變藍</a:t>
            </a:r>
            <a:r>
              <a:rPr lang="en-US" altLang="zh-TW" dirty="0" smtClean="0">
                <a:solidFill>
                  <a:sysClr val="windowText" lastClr="000000"/>
                </a:solidFill>
              </a:rPr>
              <a:t>)</a:t>
            </a:r>
            <a:endParaRPr lang="zh-TW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026" name="Picture 2" descr="C:\Users\Barry\Documents\oCam\擷取_2015_12_16_17_04_51_45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774" y="452032"/>
            <a:ext cx="4848226" cy="62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9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950" y="845195"/>
            <a:ext cx="68961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function </a:t>
            </a:r>
            <a:r>
              <a:rPr lang="en-US" altLang="zh-TW" dirty="0" err="1"/>
              <a:t>Restart_Callback</a:t>
            </a:r>
            <a:r>
              <a:rPr lang="en-US" altLang="zh-TW" dirty="0"/>
              <a:t>(</a:t>
            </a:r>
            <a:r>
              <a:rPr lang="en-US" altLang="zh-TW" dirty="0" err="1"/>
              <a:t>hObject</a:t>
            </a:r>
            <a:r>
              <a:rPr lang="en-US" altLang="zh-TW" dirty="0"/>
              <a:t>, </a:t>
            </a:r>
            <a:r>
              <a:rPr lang="en-US" altLang="zh-TW" dirty="0" err="1"/>
              <a:t>eventdata</a:t>
            </a:r>
            <a:r>
              <a:rPr lang="en-US" altLang="zh-TW" dirty="0"/>
              <a:t>, handles)</a:t>
            </a:r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set(</a:t>
            </a:r>
            <a:r>
              <a:rPr lang="en-US" altLang="zh-TW" dirty="0" err="1" smtClean="0"/>
              <a:t>handles.</a:t>
            </a:r>
            <a:r>
              <a:rPr lang="en-US" altLang="zh-TW" dirty="0" err="1" smtClean="0">
                <a:solidFill>
                  <a:srgbClr val="FFC000"/>
                </a:solidFill>
              </a:rPr>
              <a:t>Restart</a:t>
            </a:r>
            <a:r>
              <a:rPr lang="en-US" altLang="zh-TW" dirty="0" err="1"/>
              <a:t>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</a:t>
            </a:r>
            <a:r>
              <a:rPr lang="en-US" altLang="zh-TW" dirty="0" err="1">
                <a:solidFill>
                  <a:srgbClr val="2592C3"/>
                </a:solidFill>
              </a:rPr>
              <a:t>Start</a:t>
            </a:r>
            <a:r>
              <a:rPr lang="en-US" altLang="zh-TW" dirty="0" err="1"/>
              <a:t>,'visible','On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</a:t>
            </a:r>
            <a:r>
              <a:rPr lang="en-US" altLang="zh-TW" dirty="0" err="1">
                <a:solidFill>
                  <a:srgbClr val="2592C3"/>
                </a:solidFill>
              </a:rPr>
              <a:t>Begin</a:t>
            </a:r>
            <a:r>
              <a:rPr lang="en-US" altLang="zh-TW" dirty="0" err="1"/>
              <a:t>,'visible','On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</a:t>
            </a:r>
            <a:r>
              <a:rPr lang="en-US" altLang="zh-TW" dirty="0" err="1">
                <a:solidFill>
                  <a:srgbClr val="FFC000"/>
                </a:solidFill>
              </a:rPr>
              <a:t>Wrong</a:t>
            </a:r>
            <a:r>
              <a:rPr lang="en-US" altLang="zh-TW" dirty="0" err="1"/>
              <a:t>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</a:t>
            </a:r>
            <a:r>
              <a:rPr lang="en-US" altLang="zh-TW" dirty="0" err="1">
                <a:solidFill>
                  <a:srgbClr val="FFC000"/>
                </a:solidFill>
              </a:rPr>
              <a:t>creep</a:t>
            </a:r>
            <a:r>
              <a:rPr lang="en-US" altLang="zh-TW" dirty="0" err="1"/>
              <a:t>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set(</a:t>
            </a:r>
            <a:r>
              <a:rPr lang="en-US" altLang="zh-TW" dirty="0" err="1"/>
              <a:t>handles.</a:t>
            </a:r>
            <a:r>
              <a:rPr lang="en-US" altLang="zh-TW" dirty="0" err="1">
                <a:solidFill>
                  <a:srgbClr val="FFC000"/>
                </a:solidFill>
              </a:rPr>
              <a:t>Correct</a:t>
            </a:r>
            <a:r>
              <a:rPr lang="en-US" altLang="zh-TW" dirty="0" err="1"/>
              <a:t>,'visible','Off</a:t>
            </a:r>
            <a:r>
              <a:rPr lang="en-US" altLang="zh-TW" dirty="0"/>
              <a:t>');</a:t>
            </a:r>
          </a:p>
          <a:p>
            <a:r>
              <a:rPr lang="en-US" altLang="zh-TW" dirty="0"/>
              <a:t>x = [7,28.4,49.8,71.2,92.6];</a:t>
            </a:r>
          </a:p>
          <a:p>
            <a:r>
              <a:rPr lang="en-US" altLang="zh-TW" dirty="0"/>
              <a:t>y = [33.5,25.5,17.5,9.5,1.5];</a:t>
            </a:r>
          </a:p>
          <a:p>
            <a:r>
              <a:rPr lang="en-US" altLang="zh-TW" dirty="0"/>
              <a:t>for </a:t>
            </a:r>
            <a:r>
              <a:rPr lang="en-US" altLang="zh-TW" dirty="0" err="1"/>
              <a:t>i</a:t>
            </a:r>
            <a:r>
              <a:rPr lang="en-US" altLang="zh-TW" dirty="0"/>
              <a:t> = 1:5</a:t>
            </a:r>
          </a:p>
          <a:p>
            <a:r>
              <a:rPr lang="en-US" altLang="zh-TW" dirty="0"/>
              <a:t>    for j = 1:5 </a:t>
            </a:r>
          </a:p>
          <a:p>
            <a:r>
              <a:rPr lang="en-US" altLang="zh-TW" dirty="0"/>
              <a:t>        set(handles.(</a:t>
            </a:r>
            <a:r>
              <a:rPr lang="en-US" altLang="zh-TW" dirty="0" err="1"/>
              <a:t>sprintf</a:t>
            </a:r>
            <a:r>
              <a:rPr lang="en-US" altLang="zh-TW" dirty="0"/>
              <a:t>('B%d',5</a:t>
            </a:r>
            <a:r>
              <a:rPr lang="en-US" altLang="zh-TW" dirty="0" smtClean="0"/>
              <a:t>*(i-1</a:t>
            </a:r>
            <a:r>
              <a:rPr lang="en-US" altLang="zh-TW" dirty="0"/>
              <a:t>)+j)),'</a:t>
            </a:r>
            <a:r>
              <a:rPr lang="en-US" altLang="zh-TW" dirty="0" err="1"/>
              <a:t>visible','On','Position</a:t>
            </a:r>
            <a:r>
              <a:rPr lang="en-US" altLang="zh-TW" dirty="0"/>
              <a:t>',[x(j) y(</a:t>
            </a:r>
            <a:r>
              <a:rPr lang="en-US" altLang="zh-TW" dirty="0" err="1"/>
              <a:t>i</a:t>
            </a:r>
            <a:r>
              <a:rPr lang="en-US" altLang="zh-TW" dirty="0"/>
              <a:t>) 18.1 6.9]);</a:t>
            </a:r>
          </a:p>
          <a:p>
            <a:r>
              <a:rPr lang="en-US" altLang="zh-TW" dirty="0"/>
              <a:t>    end</a:t>
            </a:r>
          </a:p>
          <a:p>
            <a:r>
              <a:rPr lang="en-US" altLang="zh-TW" dirty="0"/>
              <a:t>end</a:t>
            </a:r>
          </a:p>
        </p:txBody>
      </p:sp>
      <p:sp>
        <p:nvSpPr>
          <p:cNvPr id="4" name="向右箭號 3"/>
          <p:cNvSpPr/>
          <p:nvPr/>
        </p:nvSpPr>
        <p:spPr>
          <a:xfrm>
            <a:off x="4619624" y="1559927"/>
            <a:ext cx="1323975" cy="16954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029325" y="1790700"/>
            <a:ext cx="5074723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 smtClean="0"/>
              <a:t>重新將所有按鈕及文字方塊設定</a:t>
            </a:r>
            <a:endParaRPr lang="en-US" altLang="zh-TW" sz="2400" dirty="0" smtClean="0"/>
          </a:p>
          <a:p>
            <a:r>
              <a:rPr lang="zh-TW" altLang="en-US" sz="2400" dirty="0" smtClean="0"/>
              <a:t>將</a:t>
            </a:r>
            <a:r>
              <a:rPr lang="en-US" altLang="zh-TW" sz="2400" dirty="0" err="1" smtClean="0">
                <a:solidFill>
                  <a:srgbClr val="2592C3"/>
                </a:solidFill>
              </a:rPr>
              <a:t>Start,Begin</a:t>
            </a:r>
            <a:r>
              <a:rPr lang="en-US" altLang="zh-TW" sz="2400" dirty="0" smtClean="0"/>
              <a:t>  </a:t>
            </a:r>
            <a:r>
              <a:rPr lang="zh-TW" altLang="en-US" sz="2400" dirty="0" smtClean="0"/>
              <a:t>顯示出來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creep,Correct,Wrong,Restart</a:t>
            </a:r>
            <a:r>
              <a:rPr lang="zh-TW" altLang="en-US" sz="2400" dirty="0" smtClean="0"/>
              <a:t>隱藏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6029325" y="3457575"/>
            <a:ext cx="4801314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dirty="0"/>
              <a:t>同時將他們排</a:t>
            </a:r>
            <a:r>
              <a:rPr lang="zh-TW" altLang="en-US" sz="2400" dirty="0" smtClean="0"/>
              <a:t>在與起始相同</a:t>
            </a:r>
            <a:r>
              <a:rPr lang="zh-TW" altLang="en-US" sz="2400" dirty="0"/>
              <a:t>的位置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4524375" y="3618085"/>
            <a:ext cx="1216540" cy="140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34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流程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1836994" y="863084"/>
            <a:ext cx="5981700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 smtClean="0"/>
              <a:t>Start</a:t>
            </a:r>
            <a:endParaRPr lang="zh-TW" altLang="en-US" sz="20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940147" y="2923401"/>
            <a:ext cx="3775393" cy="101566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/>
              <a:t>先</a:t>
            </a:r>
            <a:r>
              <a:rPr lang="zh-TW" altLang="en-US" sz="2000" b="1" dirty="0" smtClean="0"/>
              <a:t>將全部的圖案及按鈕設置完畢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以及五題所出現的圖片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並決定其是否顯現出來</a:t>
            </a:r>
            <a:endParaRPr lang="zh-TW" altLang="en-US" sz="2000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1836992" y="2595116"/>
            <a:ext cx="5981699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For </a:t>
            </a:r>
            <a:r>
              <a:rPr lang="zh-TW" altLang="en-US" sz="2000" b="1" dirty="0" smtClean="0"/>
              <a:t>迴圈 重複計算</a:t>
            </a:r>
            <a:r>
              <a:rPr lang="en-US" altLang="zh-TW" sz="2000" b="1" dirty="0" smtClean="0"/>
              <a:t>5</a:t>
            </a:r>
            <a:r>
              <a:rPr lang="zh-TW" altLang="en-US" sz="2000" b="1" dirty="0" smtClean="0"/>
              <a:t>次</a:t>
            </a:r>
            <a:endParaRPr lang="zh-TW" altLang="en-US" sz="20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296781" y="3478262"/>
            <a:ext cx="3062120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b="1" dirty="0" smtClean="0"/>
              <a:t>透過是否勾選來計算</a:t>
            </a:r>
            <a:r>
              <a:rPr lang="en-US" altLang="zh-TW" b="1" dirty="0" smtClean="0"/>
              <a:t>Tar</a:t>
            </a:r>
            <a:r>
              <a:rPr lang="zh-TW" altLang="en-US" b="1" dirty="0" smtClean="0"/>
              <a:t>的值</a:t>
            </a:r>
            <a:endParaRPr lang="en-US" altLang="zh-TW" b="1" dirty="0" smtClean="0"/>
          </a:p>
          <a:p>
            <a:r>
              <a:rPr lang="zh-TW" altLang="en-US" b="1" dirty="0"/>
              <a:t>並且以</a:t>
            </a:r>
            <a:r>
              <a:rPr lang="en-US" altLang="zh-TW" b="1" dirty="0"/>
              <a:t>5</a:t>
            </a:r>
            <a:r>
              <a:rPr lang="zh-TW" altLang="en-US" b="1" dirty="0"/>
              <a:t>次</a:t>
            </a:r>
            <a:r>
              <a:rPr lang="zh-TW" altLang="en-US" b="1" dirty="0" smtClean="0"/>
              <a:t>後求得總</a:t>
            </a:r>
            <a:r>
              <a:rPr lang="en-US" altLang="zh-TW" b="1" dirty="0" smtClean="0"/>
              <a:t>Tar</a:t>
            </a:r>
            <a:r>
              <a:rPr lang="zh-TW" altLang="en-US" b="1" dirty="0" smtClean="0"/>
              <a:t>值</a:t>
            </a:r>
            <a:endParaRPr lang="zh-TW" altLang="en-US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1836995" y="3801427"/>
            <a:ext cx="5981699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/>
              <a:t>顯示結果</a:t>
            </a:r>
            <a:r>
              <a:rPr lang="en-US" altLang="zh-TW" sz="2000" b="1" dirty="0" smtClean="0"/>
              <a:t>(if</a:t>
            </a:r>
            <a:r>
              <a:rPr lang="zh-TW" altLang="en-US" sz="2000" b="1" dirty="0" smtClean="0"/>
              <a:t>條件式</a:t>
            </a:r>
            <a:r>
              <a:rPr lang="en-US" altLang="zh-TW" sz="2000" b="1" dirty="0" smtClean="0"/>
              <a:t>)</a:t>
            </a:r>
            <a:endParaRPr lang="zh-TW" altLang="en-US" sz="2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2910456" y="4591050"/>
            <a:ext cx="3834768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b="1" dirty="0" smtClean="0"/>
              <a:t>透過總</a:t>
            </a:r>
            <a:r>
              <a:rPr lang="en-US" altLang="zh-TW" b="1" dirty="0" smtClean="0"/>
              <a:t>Tar</a:t>
            </a:r>
            <a:r>
              <a:rPr lang="zh-TW" altLang="en-US" b="1" dirty="0" smtClean="0"/>
              <a:t>值來顯示對應的圖片</a:t>
            </a:r>
            <a:endParaRPr lang="en-US" altLang="zh-TW" b="1" dirty="0" smtClean="0"/>
          </a:p>
          <a:p>
            <a:r>
              <a:rPr lang="zh-TW" altLang="en-US" b="1" dirty="0"/>
              <a:t>如果</a:t>
            </a:r>
            <a:r>
              <a:rPr lang="en-US" altLang="zh-TW" b="1" dirty="0"/>
              <a:t>Tar</a:t>
            </a:r>
            <a:r>
              <a:rPr lang="zh-TW" altLang="en-US" b="1" dirty="0"/>
              <a:t>大於</a:t>
            </a:r>
            <a:r>
              <a:rPr lang="en-US" altLang="zh-TW" b="1" dirty="0"/>
              <a:t>25</a:t>
            </a:r>
            <a:r>
              <a:rPr lang="zh-TW" altLang="en-US" b="1" dirty="0"/>
              <a:t>或等於</a:t>
            </a:r>
            <a:r>
              <a:rPr lang="en-US" altLang="zh-TW" b="1" dirty="0" smtClean="0"/>
              <a:t>0</a:t>
            </a:r>
            <a:r>
              <a:rPr lang="zh-TW" altLang="en-US" b="1" dirty="0" smtClean="0"/>
              <a:t>  則顯示胡迪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 flipH="1">
            <a:off x="1836995" y="4201537"/>
            <a:ext cx="5981696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/>
              <a:t>Restart</a:t>
            </a:r>
            <a:endParaRPr lang="zh-TW" altLang="en-US" sz="2000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940143" y="4952464"/>
            <a:ext cx="3775393" cy="7078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000" b="1" dirty="0"/>
              <a:t>將所有的按鈕重新設定是否</a:t>
            </a:r>
            <a:r>
              <a:rPr lang="zh-TW" altLang="en-US" sz="2000" b="1" dirty="0" smtClean="0"/>
              <a:t>隱藏</a:t>
            </a:r>
            <a:endParaRPr lang="en-US" altLang="zh-TW" sz="2000" b="1" dirty="0" smtClean="0"/>
          </a:p>
          <a:p>
            <a:r>
              <a:rPr lang="zh-TW" altLang="en-US" sz="2000" b="1" dirty="0"/>
              <a:t>及其位置</a:t>
            </a:r>
          </a:p>
        </p:txBody>
      </p:sp>
    </p:spTree>
    <p:extLst>
      <p:ext uri="{BB962C8B-B14F-4D97-AF65-F5344CB8AC3E}">
        <p14:creationId xmlns:p14="http://schemas.microsoft.com/office/powerpoint/2010/main" val="274931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48148E-6 L -3.54167E-6 -0.23333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667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-3.54167E-6 -0.1625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2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1319 L -3.54167E-6 -0.14653 " pathEditMode="relative" rAng="0" ptsTypes="AA">
                                      <p:cBhvr>
                                        <p:cTn id="2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667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11111E-6 L 3.95833E-6 -0.225 " pathEditMode="relative" rAng="0" ptsTypes="AA">
                                      <p:cBhvr>
                                        <p:cTn id="39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25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0.01898 L -3.54167E-6 -0.21621 " pathEditMode="relative" rAng="0" ptsTypes="AA">
                                      <p:cBhvr>
                                        <p:cTn id="44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86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4" grpId="2" animBg="1"/>
      <p:bldP spid="5" grpId="0" animBg="1"/>
      <p:bldP spid="5" grpId="1" animBg="1"/>
      <p:bldP spid="6" grpId="0" animBg="1"/>
      <p:bldP spid="6" grpId="1" animBg="1"/>
      <p:bldP spid="6" grpId="2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639832" y="1852653"/>
            <a:ext cx="43620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 smtClean="0">
                <a:latin typeface="Yu Mincho Demibold" pitchFamily="18" charset="-128"/>
                <a:ea typeface="Yu Mincho Demibold" pitchFamily="18" charset="-128"/>
              </a:rPr>
              <a:t>THE</a:t>
            </a:r>
            <a:r>
              <a:rPr lang="zh-TW" altLang="en-US" sz="6600" dirty="0" smtClean="0">
                <a:latin typeface="Yu Mincho Demibold" pitchFamily="18" charset="-128"/>
                <a:ea typeface="Yu Mincho Demibold" pitchFamily="18" charset="-128"/>
              </a:rPr>
              <a:t> </a:t>
            </a:r>
            <a:r>
              <a:rPr lang="en-US" altLang="zh-TW" sz="6600" dirty="0" smtClean="0">
                <a:latin typeface="Yu Mincho Demibold" pitchFamily="18" charset="-128"/>
                <a:ea typeface="Yu Mincho Demibold" pitchFamily="18" charset="-128"/>
              </a:rPr>
              <a:t>END</a:t>
            </a:r>
            <a:endParaRPr lang="zh-TW" altLang="en-US" sz="6600" dirty="0">
              <a:latin typeface="Yu Mincho Demibold" pitchFamily="18" charset="-128"/>
              <a:ea typeface="Yu Mincho Demibold" pitchFamily="18" charset="-128"/>
            </a:endParaRPr>
          </a:p>
        </p:txBody>
      </p:sp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201997"/>
              </p:ext>
            </p:extLst>
          </p:nvPr>
        </p:nvGraphicFramePr>
        <p:xfrm>
          <a:off x="7789923" y="1534508"/>
          <a:ext cx="1303337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封裝程式殼層物件" showAsIcon="1" r:id="rId3" imgW="1303560" imgH="480240" progId="Package">
                  <p:embed/>
                </p:oleObj>
              </mc:Choice>
              <mc:Fallback>
                <p:oleObj name="封裝程式殼層物件" showAsIcon="1" r:id="rId3" imgW="1303560" imgH="4802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89923" y="1534508"/>
                        <a:ext cx="1303337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7789923" y="2337759"/>
            <a:ext cx="2044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點兩下即可開啟</a:t>
            </a:r>
            <a:endParaRPr lang="en-US" altLang="zh-TW" dirty="0" smtClean="0"/>
          </a:p>
          <a:p>
            <a:r>
              <a:rPr lang="zh-TW" altLang="en-US" dirty="0" smtClean="0"/>
              <a:t>記得要解壓縮喔</a:t>
            </a:r>
            <a:r>
              <a:rPr lang="en-US" altLang="zh-TW" dirty="0" smtClean="0"/>
              <a:t>~~</a:t>
            </a:r>
          </a:p>
          <a:p>
            <a:r>
              <a:rPr lang="zh-TW" altLang="en-US" dirty="0" smtClean="0"/>
              <a:t>不然會無法執行</a:t>
            </a:r>
            <a:r>
              <a:rPr lang="en-US" altLang="zh-TW" dirty="0" smtClean="0"/>
              <a:t>~~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58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程式介紹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04800" y="754618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先附上全程式碼</a:t>
            </a:r>
            <a:r>
              <a:rPr lang="en-US" altLang="zh-TW" dirty="0" smtClean="0"/>
              <a:t>~(</a:t>
            </a:r>
            <a:r>
              <a:rPr lang="zh-TW" altLang="en-US" dirty="0" smtClean="0"/>
              <a:t>批改用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1266" name="Picture 2" descr="C:\Users\Barry\Documents\oCam\擷取_2015_12_16_11_44_56_51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37" y="754618"/>
            <a:ext cx="6434138" cy="588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Barry\Documents\oCam\擷取_2015_12_16_11_45_08_29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37" y="754618"/>
            <a:ext cx="7324726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89537" y="653534"/>
            <a:ext cx="6949623" cy="605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Barry\Documents\oCam\擷取_2015_12_16_11_45_39_81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37" y="1123950"/>
            <a:ext cx="7324726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Barry\Documents\oCam\擷取_2015_12_16_11_45_57_42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37" y="939284"/>
            <a:ext cx="7324726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Barry\Documents\oCam\擷取_2015_12_16_11_46_10_22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537" y="754617"/>
            <a:ext cx="5975164" cy="588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Barry\Documents\oCam\擷取_2015_12_16_11_46_19_60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3" y="584534"/>
            <a:ext cx="6003925" cy="623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Barry\Documents\oCam\擷取_2015_12_16_11_46_40_84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4" y="699075"/>
            <a:ext cx="4622528" cy="479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3089537" y="5596265"/>
            <a:ext cx="463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/>
              <a:t>以下多行皆為按鈕</a:t>
            </a:r>
            <a:r>
              <a:rPr lang="en-US" altLang="zh-TW" sz="2800" b="1" dirty="0" smtClean="0"/>
              <a:t>,</a:t>
            </a:r>
            <a:r>
              <a:rPr lang="zh-TW" altLang="en-US" sz="2800" b="1" dirty="0" smtClean="0"/>
              <a:t>故省略</a:t>
            </a:r>
            <a:endParaRPr lang="zh-TW" altLang="en-US" sz="2800" b="1" dirty="0"/>
          </a:p>
        </p:txBody>
      </p:sp>
      <p:pic>
        <p:nvPicPr>
          <p:cNvPr id="11275" name="Picture 11" descr="C:\Users\Barry\Documents\oCam\擷取_2015_12_16_11_46_51_433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4" y="584533"/>
            <a:ext cx="5760938" cy="597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Barry\Documents\oCam\擷取_2015_12_16_11_46_58_68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754619"/>
            <a:ext cx="4376248" cy="454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Barry\Documents\oCam\擷取_2015_12_16_11_47_09_52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3" y="5136118"/>
            <a:ext cx="4918077" cy="140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114300" y="1771650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程式碼檔案會上傳</a:t>
            </a:r>
            <a:r>
              <a:rPr lang="en-US" altLang="zh-TW" dirty="0" err="1" smtClean="0"/>
              <a:t>ecourse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23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178286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第 </a:t>
            </a:r>
            <a:r>
              <a:rPr lang="en-US" altLang="zh-TW" sz="2400" b="1" dirty="0" smtClean="0">
                <a:solidFill>
                  <a:srgbClr val="2592C3"/>
                </a:solidFill>
              </a:rPr>
              <a:t>1</a:t>
            </a:r>
            <a:r>
              <a:rPr lang="zh-TW" altLang="en-US" sz="2400" b="1" dirty="0" smtClean="0">
                <a:solidFill>
                  <a:srgbClr val="2592C3"/>
                </a:solidFill>
              </a:rPr>
              <a:t> 次</a:t>
            </a:r>
            <a:r>
              <a:rPr lang="zh-TW" altLang="en-US" sz="2400" b="1" dirty="0">
                <a:solidFill>
                  <a:srgbClr val="2592C3"/>
                </a:solidFill>
              </a:rPr>
              <a:t>選擇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886075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第一題有出現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故勾選表示</a:t>
            </a:r>
            <a:r>
              <a:rPr lang="en-US" altLang="zh-TW" sz="2000" dirty="0" smtClean="0"/>
              <a:t>”</a:t>
            </a:r>
            <a:r>
              <a:rPr lang="zh-TW" altLang="en-US" sz="2000" dirty="0" smtClean="0"/>
              <a:t>有</a:t>
            </a:r>
            <a:r>
              <a:rPr lang="en-US" altLang="zh-TW" sz="2000" dirty="0" smtClean="0"/>
              <a:t>”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49" y="49149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”NEXT”</a:t>
            </a:r>
            <a:r>
              <a:rPr lang="zh-TW" altLang="en-US" sz="2000" dirty="0"/>
              <a:t>繼續</a:t>
            </a:r>
            <a:r>
              <a:rPr lang="zh-TW" altLang="en-US" sz="2000" dirty="0" smtClean="0"/>
              <a:t>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1256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178286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第 </a:t>
            </a:r>
            <a:r>
              <a:rPr lang="en-US" altLang="zh-TW" sz="2400" b="1" dirty="0">
                <a:solidFill>
                  <a:srgbClr val="2592C3"/>
                </a:solidFill>
              </a:rPr>
              <a:t>2</a:t>
            </a:r>
            <a:r>
              <a:rPr lang="zh-TW" altLang="en-US" sz="2400" b="1" dirty="0" smtClean="0">
                <a:solidFill>
                  <a:srgbClr val="2592C3"/>
                </a:solidFill>
              </a:rPr>
              <a:t> 次</a:t>
            </a:r>
            <a:r>
              <a:rPr lang="zh-TW" altLang="en-US" sz="2400" b="1" dirty="0">
                <a:solidFill>
                  <a:srgbClr val="2592C3"/>
                </a:solidFill>
              </a:rPr>
              <a:t>選擇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886075"/>
            <a:ext cx="3518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第二題沒有</a:t>
            </a:r>
            <a:r>
              <a:rPr lang="zh-TW" altLang="en-US" sz="2000" dirty="0"/>
              <a:t>出現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故不勾選表示</a:t>
            </a:r>
            <a:r>
              <a:rPr lang="en-US" altLang="zh-TW" sz="2000" dirty="0" smtClean="0"/>
              <a:t>”</a:t>
            </a:r>
            <a:r>
              <a:rPr lang="zh-TW" altLang="en-US" sz="2000" dirty="0"/>
              <a:t>無</a:t>
            </a:r>
            <a:r>
              <a:rPr lang="en-US" altLang="zh-TW" sz="2000" dirty="0" smtClean="0"/>
              <a:t>”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50" y="49149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”NEXT”</a:t>
            </a:r>
            <a:r>
              <a:rPr lang="zh-TW" altLang="en-US" sz="2000" dirty="0"/>
              <a:t>繼續</a:t>
            </a:r>
            <a:r>
              <a:rPr lang="zh-TW" altLang="en-US" sz="2000" dirty="0" smtClean="0"/>
              <a:t>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9058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178286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第 </a:t>
            </a:r>
            <a:r>
              <a:rPr lang="en-US" altLang="zh-TW" sz="2400" b="1" dirty="0" smtClean="0">
                <a:solidFill>
                  <a:srgbClr val="2592C3"/>
                </a:solidFill>
              </a:rPr>
              <a:t>3</a:t>
            </a:r>
            <a:r>
              <a:rPr lang="zh-TW" altLang="en-US" sz="2400" b="1" dirty="0" smtClean="0">
                <a:solidFill>
                  <a:srgbClr val="2592C3"/>
                </a:solidFill>
              </a:rPr>
              <a:t> 次</a:t>
            </a:r>
            <a:r>
              <a:rPr lang="zh-TW" altLang="en-US" sz="2400" b="1" dirty="0">
                <a:solidFill>
                  <a:srgbClr val="2592C3"/>
                </a:solidFill>
              </a:rPr>
              <a:t>選擇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886075"/>
            <a:ext cx="3518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第三題沒有</a:t>
            </a:r>
            <a:r>
              <a:rPr lang="zh-TW" altLang="en-US" sz="2000" dirty="0"/>
              <a:t>出現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故不勾選表示</a:t>
            </a:r>
            <a:r>
              <a:rPr lang="en-US" altLang="zh-TW" sz="2000" dirty="0" smtClean="0"/>
              <a:t>”</a:t>
            </a:r>
            <a:r>
              <a:rPr lang="zh-TW" altLang="en-US" sz="2000" dirty="0"/>
              <a:t>無</a:t>
            </a:r>
            <a:r>
              <a:rPr lang="en-US" altLang="zh-TW" sz="2000" dirty="0" smtClean="0"/>
              <a:t>”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50" y="49149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”NEXT”</a:t>
            </a:r>
            <a:r>
              <a:rPr lang="zh-TW" altLang="en-US" sz="2000" dirty="0"/>
              <a:t>繼續</a:t>
            </a:r>
            <a:r>
              <a:rPr lang="zh-TW" altLang="en-US" sz="2000" dirty="0" smtClean="0"/>
              <a:t>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2024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178286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第 </a:t>
            </a:r>
            <a:r>
              <a:rPr lang="en-US" altLang="zh-TW" sz="2400" b="1" dirty="0" smtClean="0">
                <a:solidFill>
                  <a:srgbClr val="2592C3"/>
                </a:solidFill>
              </a:rPr>
              <a:t>4</a:t>
            </a:r>
            <a:r>
              <a:rPr lang="zh-TW" altLang="en-US" sz="2400" b="1" dirty="0" smtClean="0">
                <a:solidFill>
                  <a:srgbClr val="2592C3"/>
                </a:solidFill>
              </a:rPr>
              <a:t> 次</a:t>
            </a:r>
            <a:r>
              <a:rPr lang="zh-TW" altLang="en-US" sz="2400" b="1" dirty="0">
                <a:solidFill>
                  <a:srgbClr val="2592C3"/>
                </a:solidFill>
              </a:rPr>
              <a:t>選擇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886075"/>
            <a:ext cx="3262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第四題有</a:t>
            </a:r>
            <a:r>
              <a:rPr lang="zh-TW" altLang="en-US" sz="2000" dirty="0"/>
              <a:t>出現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故不勾選表示</a:t>
            </a:r>
            <a:r>
              <a:rPr lang="en-US" altLang="zh-TW" sz="2000" dirty="0" smtClean="0"/>
              <a:t>”</a:t>
            </a:r>
            <a:r>
              <a:rPr lang="zh-TW" altLang="en-US" sz="2000" dirty="0" smtClean="0"/>
              <a:t>有</a:t>
            </a:r>
            <a:r>
              <a:rPr lang="en-US" altLang="zh-TW" sz="2000" dirty="0" smtClean="0"/>
              <a:t>”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50" y="49149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”NEXT”</a:t>
            </a:r>
            <a:r>
              <a:rPr lang="zh-TW" altLang="en-US" sz="2000" dirty="0"/>
              <a:t>繼續</a:t>
            </a:r>
            <a:r>
              <a:rPr lang="zh-TW" altLang="en-US" sz="2000" dirty="0" smtClean="0"/>
              <a:t>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4321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178286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rgbClr val="2592C3"/>
                </a:solidFill>
              </a:rPr>
              <a:t>第 </a:t>
            </a:r>
            <a:r>
              <a:rPr lang="en-US" altLang="zh-TW" sz="2400" b="1" dirty="0" smtClean="0">
                <a:solidFill>
                  <a:srgbClr val="2592C3"/>
                </a:solidFill>
              </a:rPr>
              <a:t>5</a:t>
            </a:r>
            <a:r>
              <a:rPr lang="zh-TW" altLang="en-US" sz="2400" b="1" dirty="0" smtClean="0">
                <a:solidFill>
                  <a:srgbClr val="2592C3"/>
                </a:solidFill>
              </a:rPr>
              <a:t> 次</a:t>
            </a:r>
            <a:r>
              <a:rPr lang="zh-TW" altLang="en-US" sz="2400" b="1" dirty="0">
                <a:solidFill>
                  <a:srgbClr val="2592C3"/>
                </a:solidFill>
              </a:rPr>
              <a:t>選擇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886075"/>
            <a:ext cx="35189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第五題沒有</a:t>
            </a:r>
            <a:r>
              <a:rPr lang="zh-TW" altLang="en-US" sz="2000" dirty="0"/>
              <a:t>出現</a:t>
            </a:r>
            <a:r>
              <a:rPr lang="zh-TW" altLang="en-US" sz="2000" dirty="0" smtClean="0"/>
              <a:t>                    </a:t>
            </a:r>
            <a:endParaRPr lang="en-US" altLang="zh-TW" sz="2000" dirty="0" smtClean="0"/>
          </a:p>
          <a:p>
            <a:endParaRPr lang="en-US" altLang="zh-TW" sz="2000" dirty="0"/>
          </a:p>
          <a:p>
            <a:endParaRPr lang="en-US" altLang="zh-TW" sz="2000" dirty="0" smtClean="0"/>
          </a:p>
          <a:p>
            <a:r>
              <a:rPr lang="zh-TW" altLang="en-US" sz="2000" dirty="0" smtClean="0"/>
              <a:t>故不勾選表示</a:t>
            </a:r>
            <a:r>
              <a:rPr lang="en-US" altLang="zh-TW" sz="2000" dirty="0" smtClean="0"/>
              <a:t>”</a:t>
            </a:r>
            <a:r>
              <a:rPr lang="zh-TW" altLang="en-US" sz="2000" dirty="0"/>
              <a:t>無</a:t>
            </a:r>
            <a:r>
              <a:rPr lang="en-US" altLang="zh-TW" sz="2000" dirty="0" smtClean="0"/>
              <a:t>”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017" y="2595850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50" y="4914900"/>
            <a:ext cx="3108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接著</a:t>
            </a:r>
            <a:r>
              <a:rPr lang="en-US" altLang="zh-TW" sz="2000" dirty="0" smtClean="0"/>
              <a:t>,</a:t>
            </a:r>
            <a:r>
              <a:rPr lang="zh-TW" altLang="en-US" sz="2000" dirty="0" smtClean="0"/>
              <a:t>按</a:t>
            </a:r>
            <a:r>
              <a:rPr lang="en-US" altLang="zh-TW" sz="2000" dirty="0" smtClean="0"/>
              <a:t>”NEXT”</a:t>
            </a:r>
            <a:r>
              <a:rPr lang="zh-TW" altLang="en-US" sz="2000" dirty="0"/>
              <a:t>繼續</a:t>
            </a:r>
            <a:r>
              <a:rPr lang="zh-TW" altLang="en-US" sz="2000" dirty="0" smtClean="0"/>
              <a:t>遊戲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610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1762124" y="114300"/>
            <a:ext cx="6231193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先實際遊玩一次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(</a:t>
            </a:r>
            <a:r>
              <a:rPr lang="zh-TW" altLang="en-US" sz="3200" b="1" dirty="0">
                <a:solidFill>
                  <a:srgbClr val="FF00FF"/>
                </a:solidFill>
              </a:rPr>
              <a:t>以</a:t>
            </a:r>
            <a:r>
              <a:rPr lang="zh-TW" altLang="en-US" sz="3200" b="1" dirty="0" smtClean="0">
                <a:solidFill>
                  <a:srgbClr val="FF00FF"/>
                </a:solidFill>
              </a:rPr>
              <a:t>連續截圖呈現</a:t>
            </a:r>
            <a:r>
              <a:rPr lang="en-US" altLang="zh-TW" sz="3200" b="1" dirty="0" smtClean="0">
                <a:solidFill>
                  <a:srgbClr val="FF00FF"/>
                </a:solidFill>
              </a:rPr>
              <a:t>)</a:t>
            </a:r>
            <a:endParaRPr lang="zh-TW" altLang="en-US" sz="3200" b="1" dirty="0">
              <a:solidFill>
                <a:srgbClr val="FF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7675" y="771525"/>
            <a:ext cx="4819650" cy="579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5961992" y="1148060"/>
            <a:ext cx="80021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2592C3"/>
                </a:solidFill>
              </a:rPr>
              <a:t>結果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5505450" y="262606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我選擇的是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zh-TW" altLang="en-US" sz="2000" dirty="0" smtClean="0"/>
              <a:t>結果竟然也是</a:t>
            </a:r>
            <a:endParaRPr lang="zh-TW" altLang="en-US" sz="2000" dirty="0"/>
          </a:p>
        </p:txBody>
      </p:sp>
      <p:pic>
        <p:nvPicPr>
          <p:cNvPr id="1027" name="Picture 3" descr="C:\Users\Barry\Desktop\matlab\A-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42" y="2626062"/>
            <a:ext cx="980559" cy="98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505450" y="4914900"/>
            <a:ext cx="4023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C00000"/>
                </a:solidFill>
              </a:rPr>
              <a:t>有沒有很神準啊</a:t>
            </a:r>
            <a:r>
              <a:rPr lang="en-US" altLang="zh-TW" sz="3200" b="1" dirty="0" smtClean="0">
                <a:solidFill>
                  <a:srgbClr val="C00000"/>
                </a:solidFill>
              </a:rPr>
              <a:t>www</a:t>
            </a:r>
            <a:endParaRPr lang="zh-TW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2050" name="Picture 2" descr="C:\Users\Barry\Desktop\matlab\A-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00" y="5412042"/>
            <a:ext cx="1445958" cy="144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50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914774" y="114300"/>
            <a:ext cx="1826141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rgbClr val="FF00FF"/>
                </a:solidFill>
              </a:rPr>
              <a:t>程式</a:t>
            </a:r>
            <a:r>
              <a:rPr lang="zh-TW" altLang="en-US" sz="3200" b="1" dirty="0">
                <a:solidFill>
                  <a:srgbClr val="FF00FF"/>
                </a:solidFill>
              </a:rPr>
              <a:t>概念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81543" y="1009560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首先，先簡介</a:t>
            </a:r>
            <a:r>
              <a:rPr lang="en-US" altLang="zh-TW" sz="2800" b="1" dirty="0" smtClean="0"/>
              <a:t>25</a:t>
            </a:r>
            <a:r>
              <a:rPr lang="zh-TW" altLang="en-US" sz="2800" b="1" dirty="0" smtClean="0"/>
              <a:t>張圖的想法</a:t>
            </a:r>
            <a:r>
              <a:rPr lang="en-US" altLang="zh-TW" sz="2800" b="1" dirty="0" smtClean="0"/>
              <a:t>:</a:t>
            </a:r>
            <a:endParaRPr lang="zh-TW" altLang="en-US" sz="2800" b="1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35055" y="2594491"/>
            <a:ext cx="5644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根據老師上課所示範的</a:t>
            </a:r>
            <a:r>
              <a:rPr lang="en-US" altLang="zh-TW" sz="2400" b="1" dirty="0" smtClean="0"/>
              <a:t>16</a:t>
            </a:r>
            <a:r>
              <a:rPr lang="zh-TW" altLang="en-US" sz="2400" b="1" dirty="0" smtClean="0"/>
              <a:t>張圖及</a:t>
            </a:r>
            <a:r>
              <a:rPr lang="en-US" altLang="zh-TW" sz="2400" b="1" dirty="0" err="1" smtClean="0"/>
              <a:t>ppt</a:t>
            </a:r>
            <a:r>
              <a:rPr lang="zh-TW" altLang="en-US" sz="2400" b="1" dirty="0" smtClean="0"/>
              <a:t>講義</a:t>
            </a:r>
            <a:endParaRPr lang="en-US" altLang="zh-TW" sz="2400" b="1" dirty="0" smtClean="0"/>
          </a:p>
          <a:p>
            <a:endParaRPr lang="en-US" altLang="zh-TW" sz="2400" b="1" dirty="0"/>
          </a:p>
          <a:p>
            <a:r>
              <a:rPr lang="zh-TW" altLang="en-US" sz="2400" b="1" dirty="0" smtClean="0"/>
              <a:t>發現是由二進位來推斷出答案的</a:t>
            </a:r>
            <a:r>
              <a:rPr lang="en-US" altLang="zh-TW" sz="2400" b="1" dirty="0" smtClean="0"/>
              <a:t>!</a:t>
            </a:r>
            <a:endParaRPr lang="zh-TW" altLang="en-US" sz="2400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5055" y="2732989"/>
            <a:ext cx="4963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每個數字都可以由</a:t>
            </a:r>
            <a:r>
              <a:rPr lang="en-US" altLang="zh-TW" sz="2400" b="1" dirty="0" smtClean="0"/>
              <a:t>2</a:t>
            </a:r>
            <a:r>
              <a:rPr lang="zh-TW" altLang="en-US" sz="2400" b="1" dirty="0" smtClean="0"/>
              <a:t>的次方相加而得</a:t>
            </a:r>
            <a:endParaRPr lang="zh-TW" altLang="en-US" sz="24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735055" y="4031902"/>
            <a:ext cx="4318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例如</a:t>
            </a:r>
            <a:r>
              <a:rPr lang="en-US" altLang="zh-TW" sz="2400" b="1" dirty="0" smtClean="0"/>
              <a:t>:14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=</a:t>
            </a:r>
            <a:r>
              <a:rPr lang="zh-TW" altLang="en-US" sz="2400" b="1" dirty="0" smtClean="0"/>
              <a:t> </a:t>
            </a:r>
            <a:r>
              <a:rPr lang="en-US" altLang="zh-TW" sz="2400" b="1" dirty="0" smtClean="0"/>
              <a:t>(2^1)+(2^2)+(2^3)</a:t>
            </a:r>
            <a:endParaRPr lang="zh-TW" altLang="en-US" sz="24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784749" y="4657725"/>
            <a:ext cx="42691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所以在表格中，</a:t>
            </a:r>
            <a:endParaRPr lang="en-US" altLang="zh-TW" sz="2400" b="1" dirty="0" smtClean="0"/>
          </a:p>
          <a:p>
            <a:r>
              <a:rPr lang="en-US" altLang="zh-TW" sz="2400" b="1" dirty="0" smtClean="0"/>
              <a:t>14</a:t>
            </a:r>
            <a:r>
              <a:rPr lang="zh-TW" altLang="en-US" sz="2400" b="1" dirty="0" smtClean="0"/>
              <a:t>那一列將</a:t>
            </a:r>
            <a:r>
              <a:rPr lang="en-US" altLang="zh-TW" sz="2400" b="1" dirty="0" smtClean="0"/>
              <a:t>2</a:t>
            </a:r>
            <a:r>
              <a:rPr lang="zh-TW" altLang="en-US" sz="2400" b="1" dirty="0" smtClean="0"/>
              <a:t>的</a:t>
            </a:r>
            <a:r>
              <a:rPr lang="en-US" altLang="zh-TW" sz="2400" b="1" dirty="0" smtClean="0"/>
              <a:t>1,2,3</a:t>
            </a:r>
            <a:r>
              <a:rPr lang="zh-TW" altLang="en-US" sz="2400" b="1" dirty="0" smtClean="0"/>
              <a:t>次方塗色</a:t>
            </a:r>
            <a:endParaRPr lang="zh-TW" altLang="en-US" sz="2400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35055" y="3686174"/>
            <a:ext cx="5758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/>
              <a:t>以此類推</a:t>
            </a:r>
            <a:r>
              <a:rPr lang="en-US" altLang="zh-TW" sz="2400" b="1" dirty="0" smtClean="0"/>
              <a:t>,</a:t>
            </a:r>
            <a:r>
              <a:rPr lang="zh-TW" altLang="en-US" sz="2400" b="1" dirty="0" smtClean="0"/>
              <a:t>當做完表格後</a:t>
            </a:r>
            <a:r>
              <a:rPr lang="en-US" altLang="zh-TW" sz="2400" b="1" dirty="0" smtClean="0"/>
              <a:t>,</a:t>
            </a:r>
            <a:r>
              <a:rPr lang="zh-TW" altLang="en-US" sz="2400" b="1" dirty="0" smtClean="0"/>
              <a:t>就會如右圖所示</a:t>
            </a:r>
            <a:endParaRPr lang="zh-TW" altLang="en-US" sz="2400" b="1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271318"/>
              </p:ext>
            </p:extLst>
          </p:nvPr>
        </p:nvGraphicFramePr>
        <p:xfrm>
          <a:off x="6410325" y="1009560"/>
          <a:ext cx="5267331" cy="5743575"/>
        </p:xfrm>
        <a:graphic>
          <a:graphicData uri="http://schemas.openxmlformats.org/drawingml/2006/table">
            <a:tbl>
              <a:tblPr/>
              <a:tblGrid>
                <a:gridCol w="679451"/>
                <a:gridCol w="917576"/>
                <a:gridCol w="917576"/>
                <a:gridCol w="917576"/>
                <a:gridCol w="917576"/>
                <a:gridCol w="917576"/>
              </a:tblGrid>
              <a:tr h="212725"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2^4 = 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2^3 = 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2^2 = 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2^1 = 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2^0 = 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FF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16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17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18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19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20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21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22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23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24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72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25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zh-TW" altLang="en-US" sz="8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　</a:t>
                      </a:r>
                    </a:p>
                  </a:txBody>
                  <a:tcPr marL="5324" marR="5324" marT="532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7171"/>
                    </a:solidFill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6134100" y="4166890"/>
            <a:ext cx="5724525" cy="243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59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5" grpId="0"/>
      <p:bldP spid="14" grpId="0" animBg="1"/>
      <p:bldP spid="14" grpId="1" animBg="1"/>
    </p:bld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1504</TotalTime>
  <Words>2474</Words>
  <Application>Microsoft Office PowerPoint</Application>
  <PresentationFormat>寬螢幕</PresentationFormat>
  <Paragraphs>957</Paragraphs>
  <Slides>27</Slides>
  <Notes>2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8" baseType="lpstr">
      <vt:lpstr>Dotum</vt:lpstr>
      <vt:lpstr>GungsuhChe</vt:lpstr>
      <vt:lpstr>Yu Mincho Demibold</vt:lpstr>
      <vt:lpstr>微軟正黑體</vt:lpstr>
      <vt:lpstr>新細明體</vt:lpstr>
      <vt:lpstr>Arial</vt:lpstr>
      <vt:lpstr>Calibri</vt:lpstr>
      <vt:lpstr>Trebuchet MS</vt:lpstr>
      <vt:lpstr>Wingdings 3</vt:lpstr>
      <vt:lpstr>多面向</vt:lpstr>
      <vt:lpstr>封裝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陳麥克</dc:creator>
  <cp:lastModifiedBy>陳麥克</cp:lastModifiedBy>
  <cp:revision>124</cp:revision>
  <dcterms:created xsi:type="dcterms:W3CDTF">2015-10-26T02:29:57Z</dcterms:created>
  <dcterms:modified xsi:type="dcterms:W3CDTF">2015-12-16T10:57:03Z</dcterms:modified>
</cp:coreProperties>
</file>